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7462500" cy="9753600"/>
  <p:notesSz cx="6858000" cy="9144000"/>
  <p:embeddedFontLst>
    <p:embeddedFont>
      <p:font typeface="Anton" pitchFamily="2" charset="0"/>
      <p:regular r:id="rId17"/>
    </p:embeddedFont>
    <p:embeddedFont>
      <p:font typeface="Barlow Bold" panose="020B0604020202020204" charset="0"/>
      <p:regular r:id="rId18"/>
    </p:embeddedFont>
    <p:embeddedFont>
      <p:font typeface="Barlow Condensed Bold" panose="020B0604020202020204" charset="0"/>
      <p:regular r:id="rId19"/>
    </p:embeddedFont>
    <p:embeddedFont>
      <p:font typeface="Lovelo Line" panose="020B0604020202020204" charset="0"/>
      <p:regular r:id="rId20"/>
    </p:embeddedFont>
    <p:embeddedFont>
      <p:font typeface="Montserrat Semi-Bold" panose="020B0604020202020204" charset="0"/>
      <p:regular r:id="rId21"/>
    </p:embeddedFont>
    <p:embeddedFont>
      <p:font typeface="Now" panose="020B0604020202020204" charset="0"/>
      <p:regular r:id="rId22"/>
    </p:embeddedFont>
    <p:embeddedFont>
      <p:font typeface="Open Sauce SemiBold" panose="020B0604020202020204" charset="0"/>
      <p:regular r:id="rId23"/>
    </p:embeddedFont>
    <p:embeddedFont>
      <p:font typeface="Roboto" panose="02000000000000000000" pitchFamily="2" charset="0"/>
      <p:regular r:id="rId24"/>
    </p:embeddedFont>
    <p:embeddedFont>
      <p:font typeface="Roboto Condensed" panose="02000000000000000000" pitchFamily="2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261" y="30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77108" y="5046529"/>
            <a:ext cx="14695587" cy="2581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91"/>
              </a:lnSpc>
            </a:pPr>
            <a:r>
              <a:rPr lang="en-US" sz="10027" spc="350" dirty="0">
                <a:solidFill>
                  <a:srgbClr val="F6F5F5"/>
                </a:solidFill>
                <a:latin typeface="Anton"/>
                <a:ea typeface="Anton"/>
                <a:cs typeface="Anton"/>
                <a:sym typeface="Anton"/>
              </a:rPr>
              <a:t>TECHNOLOGY ABOVE THE REST</a:t>
            </a:r>
          </a:p>
          <a:p>
            <a:pPr algn="ctr">
              <a:lnSpc>
                <a:spcPts val="4897"/>
              </a:lnSpc>
            </a:pPr>
            <a:r>
              <a:rPr lang="en-US" sz="4200" dirty="0">
                <a:solidFill>
                  <a:srgbClr val="B6B6B5"/>
                </a:solidFill>
                <a:latin typeface="Open Sauce SemiBold"/>
                <a:ea typeface="Open Sauce SemiBold"/>
                <a:cs typeface="Open Sauce SemiBold"/>
                <a:sym typeface="Open Sauce SemiBold"/>
              </a:rPr>
              <a:t>Delivering centimeter-level aerial precision and</a:t>
            </a:r>
          </a:p>
          <a:p>
            <a:pPr algn="ctr">
              <a:lnSpc>
                <a:spcPts val="3964"/>
              </a:lnSpc>
            </a:pPr>
            <a:r>
              <a:rPr lang="en-US" sz="3399" dirty="0">
                <a:solidFill>
                  <a:srgbClr val="B6B6B5"/>
                </a:solidFill>
                <a:latin typeface="Open Sauce SemiBold"/>
                <a:ea typeface="Open Sauce SemiBold"/>
                <a:cs typeface="Open Sauce SemiBold"/>
                <a:sym typeface="Open Sauce SemiBold"/>
              </a:rPr>
              <a:t>actionable data across North Texas.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583315" y="8414455"/>
            <a:ext cx="7534275" cy="463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34"/>
              </a:lnSpc>
            </a:pPr>
            <a:r>
              <a:rPr lang="en-US" sz="2738">
                <a:solidFill>
                  <a:srgbClr val="B8B8B7"/>
                </a:solidFill>
                <a:latin typeface="Open Sauce SemiBold"/>
                <a:ea typeface="Open Sauce SemiBold"/>
                <a:cs typeface="Open Sauce SemiBold"/>
                <a:sym typeface="Open Sauce SemiBold"/>
              </a:rPr>
              <a:t>Local Expertise Serving the DFW Metroplex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449638" y="8445500"/>
            <a:ext cx="2181225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B9B8B7"/>
                </a:solidFill>
                <a:latin typeface="Open Sauce SemiBold"/>
                <a:ea typeface="Open Sauce SemiBold"/>
                <a:cs typeface="Open Sauce SemiBold"/>
                <a:sym typeface="Open Sauce SemiBold"/>
              </a:rPr>
              <a:t>Aerial Precision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79649" y="4406851"/>
            <a:ext cx="2571750" cy="878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9"/>
              </a:lnSpc>
            </a:pPr>
            <a:r>
              <a:rPr lang="en-US" sz="3301">
                <a:solidFill>
                  <a:srgbClr val="F3F2F1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Enterprise-Grade</a:t>
            </a:r>
          </a:p>
          <a:p>
            <a:pPr algn="ctr">
              <a:lnSpc>
                <a:spcPts val="3039"/>
              </a:lnSpc>
            </a:pPr>
            <a:r>
              <a:rPr lang="en-US" sz="2600">
                <a:solidFill>
                  <a:srgbClr val="F3F2F1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Sensor Tech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45250" y="3783687"/>
            <a:ext cx="2500211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3600" dirty="0">
                <a:solidFill>
                  <a:srgbClr val="F3F2F2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Decades of IT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02226" y="4457700"/>
            <a:ext cx="4895850" cy="804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3600" dirty="0">
                <a:solidFill>
                  <a:srgbClr val="F3F2F2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+ Data Rigor &amp; Strict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016649" y="5172074"/>
            <a:ext cx="2247900" cy="530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 dirty="0">
                <a:solidFill>
                  <a:srgbClr val="F3F2F2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FAA Compliance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278558" y="4141343"/>
            <a:ext cx="3286125" cy="1446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7"/>
              </a:lnSpc>
            </a:pPr>
            <a:r>
              <a:rPr lang="en-US" sz="3015">
                <a:solidFill>
                  <a:srgbClr val="F3F2F2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Accelerated Timelines +</a:t>
            </a:r>
          </a:p>
          <a:p>
            <a:pPr algn="ctr">
              <a:lnSpc>
                <a:spcPts val="3857"/>
              </a:lnSpc>
            </a:pPr>
            <a:r>
              <a:rPr lang="en-US" sz="3015">
                <a:solidFill>
                  <a:srgbClr val="F3F2F2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Dramatically Reduced</a:t>
            </a:r>
          </a:p>
          <a:p>
            <a:pPr algn="ctr">
              <a:lnSpc>
                <a:spcPts val="3857"/>
              </a:lnSpc>
            </a:pPr>
            <a:r>
              <a:rPr lang="en-US" sz="3015">
                <a:solidFill>
                  <a:srgbClr val="F3F2F2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Project Risk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71677" y="7301675"/>
            <a:ext cx="13468350" cy="1502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51"/>
              </a:lnSpc>
            </a:pPr>
            <a:r>
              <a:rPr lang="en-US" sz="3462" spc="141">
                <a:solidFill>
                  <a:srgbClr val="E8E9E9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We don't just capture pictures; we deliver exact, centimeter-level truth.</a:t>
            </a:r>
          </a:p>
          <a:p>
            <a:pPr algn="ctr">
              <a:lnSpc>
                <a:spcPts val="3951"/>
              </a:lnSpc>
            </a:pPr>
            <a:r>
              <a:rPr lang="en-US" sz="3462" spc="141">
                <a:solidFill>
                  <a:srgbClr val="E8E9E9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By removing the guesswork from topography, construction, and</a:t>
            </a:r>
          </a:p>
          <a:p>
            <a:pPr algn="ctr">
              <a:lnSpc>
                <a:spcPts val="3951"/>
              </a:lnSpc>
            </a:pPr>
            <a:r>
              <a:rPr lang="en-US" sz="3462" spc="141">
                <a:solidFill>
                  <a:srgbClr val="E8E9E9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municipal planning, we protect your budget and your schedule.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209676" y="3343275"/>
            <a:ext cx="4286250" cy="24583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1"/>
              </a:lnSpc>
            </a:pPr>
            <a:r>
              <a:rPr lang="en-US" sz="2700">
                <a:solidFill>
                  <a:srgbClr val="E7E6E6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FAA Part 107 Certified</a:t>
            </a:r>
          </a:p>
          <a:p>
            <a:pPr algn="ctr">
              <a:lnSpc>
                <a:spcPts val="3305"/>
              </a:lnSpc>
            </a:pPr>
            <a:r>
              <a:rPr lang="en-US" sz="2457" spc="-9">
                <a:solidFill>
                  <a:srgbClr val="E7E6E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Strict adherence to federal aviation</a:t>
            </a:r>
          </a:p>
          <a:p>
            <a:pPr algn="ctr">
              <a:lnSpc>
                <a:spcPts val="3041"/>
              </a:lnSpc>
            </a:pPr>
            <a:r>
              <a:rPr lang="en-US" sz="2261" spc="74">
                <a:solidFill>
                  <a:srgbClr val="E7E6E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regulations. Fully insured,</a:t>
            </a:r>
          </a:p>
          <a:p>
            <a:pPr algn="ctr">
              <a:lnSpc>
                <a:spcPts val="3174"/>
              </a:lnSpc>
            </a:pPr>
            <a:r>
              <a:rPr lang="en-US" sz="2360" spc="25">
                <a:solidFill>
                  <a:srgbClr val="E7E6E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compliant, and authorized to fly in</a:t>
            </a:r>
          </a:p>
          <a:p>
            <a:pPr algn="ctr">
              <a:lnSpc>
                <a:spcPts val="3174"/>
              </a:lnSpc>
            </a:pPr>
            <a:r>
              <a:rPr lang="en-US" sz="2360" spc="25">
                <a:solidFill>
                  <a:srgbClr val="E7E6E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controlled airspaces around DFW,</a:t>
            </a:r>
          </a:p>
          <a:p>
            <a:pPr algn="ctr">
              <a:lnSpc>
                <a:spcPts val="3197"/>
              </a:lnSpc>
            </a:pPr>
            <a:r>
              <a:rPr lang="en-US" sz="2377" spc="14">
                <a:solidFill>
                  <a:srgbClr val="E7E6E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Love Field, and regional airports.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529514" y="3190721"/>
            <a:ext cx="2390775" cy="2412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85"/>
              </a:lnSpc>
            </a:pPr>
            <a:r>
              <a:rPr lang="en-US" sz="2400">
                <a:solidFill>
                  <a:srgbClr val="E7E6E6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Our</a:t>
            </a:r>
          </a:p>
          <a:p>
            <a:pPr algn="ctr">
              <a:lnSpc>
                <a:spcPts val="4097"/>
              </a:lnSpc>
            </a:pPr>
            <a:r>
              <a:rPr lang="en-US" sz="3662" spc="51">
                <a:solidFill>
                  <a:srgbClr val="E7E6E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Operational</a:t>
            </a:r>
          </a:p>
          <a:p>
            <a:pPr algn="ctr">
              <a:lnSpc>
                <a:spcPts val="4097"/>
              </a:lnSpc>
            </a:pPr>
            <a:r>
              <a:rPr lang="en-US" sz="3662" spc="51">
                <a:solidFill>
                  <a:srgbClr val="E7E6E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DNA: Safety,</a:t>
            </a:r>
          </a:p>
          <a:p>
            <a:pPr algn="ctr">
              <a:lnSpc>
                <a:spcPts val="4097"/>
              </a:lnSpc>
            </a:pPr>
            <a:r>
              <a:rPr lang="en-US" sz="3662" spc="51">
                <a:solidFill>
                  <a:srgbClr val="E7E6E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Precision,</a:t>
            </a:r>
          </a:p>
          <a:p>
            <a:pPr algn="ctr">
              <a:lnSpc>
                <a:spcPts val="4097"/>
              </a:lnSpc>
            </a:pPr>
            <a:r>
              <a:rPr lang="en-US" sz="3662" spc="51">
                <a:solidFill>
                  <a:srgbClr val="E7E6E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Trust.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775931" y="3369739"/>
            <a:ext cx="4762500" cy="2452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6"/>
              </a:lnSpc>
            </a:pPr>
            <a:r>
              <a:rPr lang="en-US" sz="2484" spc="42">
                <a:solidFill>
                  <a:srgbClr val="E7E6E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25 Years Enterprise IT</a:t>
            </a:r>
          </a:p>
          <a:p>
            <a:pPr algn="ctr">
              <a:lnSpc>
                <a:spcPts val="3246"/>
              </a:lnSpc>
            </a:pPr>
            <a:r>
              <a:rPr lang="en-US" sz="2484" spc="42">
                <a:solidFill>
                  <a:srgbClr val="E7E6E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Founded by data specialists, not just</a:t>
            </a:r>
          </a:p>
          <a:p>
            <a:pPr algn="ctr">
              <a:lnSpc>
                <a:spcPts val="3246"/>
              </a:lnSpc>
            </a:pPr>
            <a:r>
              <a:rPr lang="en-US" sz="2484" spc="42">
                <a:solidFill>
                  <a:srgbClr val="E7E6E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pilots. Deep expertise in processing</a:t>
            </a:r>
          </a:p>
          <a:p>
            <a:pPr algn="ctr">
              <a:lnSpc>
                <a:spcPts val="3246"/>
              </a:lnSpc>
            </a:pPr>
            <a:r>
              <a:rPr lang="en-US" sz="2484" spc="42">
                <a:solidFill>
                  <a:srgbClr val="E7E6E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complex datasets, ensuring</a:t>
            </a:r>
          </a:p>
          <a:p>
            <a:pPr algn="ctr">
              <a:lnSpc>
                <a:spcPts val="3246"/>
              </a:lnSpc>
            </a:pPr>
            <a:r>
              <a:rPr lang="en-US" sz="2484" spc="42">
                <a:solidFill>
                  <a:srgbClr val="E7E6E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seamless integration into your CAD,</a:t>
            </a:r>
          </a:p>
          <a:p>
            <a:pPr algn="ctr">
              <a:lnSpc>
                <a:spcPts val="3246"/>
              </a:lnSpc>
            </a:pPr>
            <a:r>
              <a:rPr lang="en-US" sz="2484" spc="42">
                <a:solidFill>
                  <a:srgbClr val="E7E6E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BIM, and engineering workflows.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048170" y="7337908"/>
            <a:ext cx="6477000" cy="1670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0"/>
              </a:lnSpc>
            </a:pPr>
            <a:r>
              <a:rPr lang="en-US" sz="2503" spc="55">
                <a:solidFill>
                  <a:srgbClr val="E7E6E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Family-Owned &amp; Operated</a:t>
            </a:r>
          </a:p>
          <a:p>
            <a:pPr algn="l">
              <a:lnSpc>
                <a:spcPts val="3350"/>
              </a:lnSpc>
            </a:pPr>
            <a:r>
              <a:rPr lang="en-US" sz="2503" spc="55">
                <a:solidFill>
                  <a:srgbClr val="E7E6E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Managed locally in Celina, TX. Highly responsive,</a:t>
            </a:r>
          </a:p>
          <a:p>
            <a:pPr algn="l">
              <a:lnSpc>
                <a:spcPts val="3350"/>
              </a:lnSpc>
            </a:pPr>
            <a:r>
              <a:rPr lang="en-US" sz="2503" spc="55">
                <a:solidFill>
                  <a:srgbClr val="E7E6E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personalized service dedicated entirely to the</a:t>
            </a:r>
          </a:p>
          <a:p>
            <a:pPr algn="l">
              <a:lnSpc>
                <a:spcPts val="3350"/>
              </a:lnSpc>
            </a:pPr>
            <a:r>
              <a:rPr lang="en-US" sz="2503" spc="55">
                <a:solidFill>
                  <a:srgbClr val="E7E6E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North Texas development boom.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406901" y="9467849"/>
            <a:ext cx="866775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"/>
              </a:lnSpc>
            </a:pPr>
            <a:r>
              <a:rPr lang="en-US" sz="999">
                <a:solidFill>
                  <a:srgbClr val="E7E6E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NotebookLM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562227" y="540019"/>
            <a:ext cx="12363450" cy="7703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64"/>
              </a:lnSpc>
            </a:pPr>
            <a:r>
              <a:rPr lang="en-US" sz="4545" spc="354">
                <a:solidFill>
                  <a:srgbClr val="E7E7E7"/>
                </a:solidFill>
                <a:latin typeface="Roboto"/>
                <a:ea typeface="Roboto"/>
                <a:cs typeface="Roboto"/>
                <a:sym typeface="Roboto"/>
              </a:rPr>
              <a:t>ENTERPRISE-GRADE AIRBORNE SENSORS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24026" y="7041327"/>
            <a:ext cx="2381250" cy="685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4"/>
              </a:lnSpc>
            </a:pPr>
            <a:r>
              <a:rPr lang="en-US" sz="2062">
                <a:solidFill>
                  <a:srgbClr val="E7E7E7"/>
                </a:solidFill>
                <a:latin typeface="Barlow Bold"/>
                <a:ea typeface="Barlow Bold"/>
                <a:cs typeface="Barlow Bold"/>
                <a:sym typeface="Barlow Bold"/>
              </a:rPr>
              <a:t>Drone LiDAR</a:t>
            </a:r>
          </a:p>
          <a:p>
            <a:pPr algn="ctr">
              <a:lnSpc>
                <a:spcPts val="2704"/>
              </a:lnSpc>
            </a:pPr>
            <a:r>
              <a:rPr lang="en-US" sz="2062">
                <a:solidFill>
                  <a:srgbClr val="E7E7E7"/>
                </a:solidFill>
                <a:latin typeface="Barlow Bold"/>
                <a:ea typeface="Barlow Bold"/>
                <a:cs typeface="Barlow Bold"/>
                <a:sym typeface="Barlow Bold"/>
              </a:rPr>
              <a:t>(The Laser Scanner)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494339" y="7026275"/>
            <a:ext cx="2638425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E7E7E7"/>
                </a:solidFill>
                <a:latin typeface="Barlow Bold"/>
                <a:ea typeface="Barlow Bold"/>
                <a:cs typeface="Barlow Bold"/>
                <a:sym typeface="Barlow Bold"/>
              </a:rPr>
              <a:t>3D Photogrammetry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05501" y="7425920"/>
            <a:ext cx="1790700" cy="399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8"/>
              </a:lnSpc>
            </a:pPr>
            <a:r>
              <a:rPr lang="en-US" sz="2256" spc="11">
                <a:solidFill>
                  <a:srgbClr val="E7E7E7"/>
                </a:solidFill>
                <a:latin typeface="Roboto"/>
                <a:ea typeface="Roboto"/>
                <a:cs typeface="Roboto"/>
                <a:sym typeface="Roboto"/>
              </a:rPr>
              <a:t>(The Camera)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365931" y="7021469"/>
            <a:ext cx="2628900" cy="740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1"/>
              </a:lnSpc>
            </a:pPr>
            <a:r>
              <a:rPr lang="en-US" sz="2326">
                <a:solidFill>
                  <a:srgbClr val="E7E7E7"/>
                </a:solidFill>
                <a:latin typeface="Barlow Bold"/>
                <a:ea typeface="Barlow Bold"/>
                <a:cs typeface="Barlow Bold"/>
                <a:sym typeface="Barlow Bold"/>
              </a:rPr>
              <a:t>Thermal Imaging</a:t>
            </a:r>
          </a:p>
          <a:p>
            <a:pPr algn="ctr">
              <a:lnSpc>
                <a:spcPts val="2961"/>
              </a:lnSpc>
            </a:pPr>
            <a:r>
              <a:rPr lang="en-US" sz="2326">
                <a:solidFill>
                  <a:srgbClr val="E7E7E7"/>
                </a:solidFill>
                <a:latin typeface="Barlow Bold"/>
                <a:ea typeface="Barlow Bold"/>
                <a:cs typeface="Barlow Bold"/>
                <a:sym typeface="Barlow Bold"/>
              </a:rPr>
              <a:t>(The Heat Detector)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485815" y="6993325"/>
            <a:ext cx="2200275" cy="490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46"/>
              </a:lnSpc>
            </a:pPr>
            <a:r>
              <a:rPr lang="en-US" sz="2818" spc="56">
                <a:solidFill>
                  <a:srgbClr val="E7E7E7"/>
                </a:solidFill>
                <a:latin typeface="Roboto"/>
                <a:ea typeface="Roboto"/>
                <a:cs typeface="Roboto"/>
                <a:sym typeface="Roboto"/>
              </a:rPr>
              <a:t>Multispectral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917490" y="7422778"/>
            <a:ext cx="3324225" cy="408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8"/>
              </a:lnSpc>
            </a:pPr>
            <a:r>
              <a:rPr lang="en-US" sz="2305" spc="-11">
                <a:solidFill>
                  <a:srgbClr val="E7E7E7"/>
                </a:solidFill>
                <a:latin typeface="Roboto"/>
                <a:ea typeface="Roboto"/>
                <a:cs typeface="Roboto"/>
                <a:sym typeface="Roboto"/>
              </a:rPr>
              <a:t>(The Plant Health Sensor)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55777" y="8706680"/>
            <a:ext cx="14039850" cy="813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2"/>
              </a:lnSpc>
            </a:pPr>
            <a:r>
              <a:rPr lang="en-US" sz="2936" spc="91">
                <a:solidFill>
                  <a:srgbClr val="B4B4B4"/>
                </a:solidFill>
                <a:latin typeface="Roboto"/>
                <a:ea typeface="Roboto"/>
                <a:cs typeface="Roboto"/>
                <a:sym typeface="Roboto"/>
              </a:rPr>
              <a:t>These advanced platforms offer significant cost savings and faster deployment</a:t>
            </a:r>
          </a:p>
          <a:p>
            <a:pPr algn="ctr">
              <a:lnSpc>
                <a:spcPts val="3192"/>
              </a:lnSpc>
            </a:pPr>
            <a:r>
              <a:rPr lang="en-US" sz="2936" spc="91">
                <a:solidFill>
                  <a:srgbClr val="B4B4B4"/>
                </a:solidFill>
                <a:latin typeface="Roboto"/>
                <a:ea typeface="Roboto"/>
                <a:cs typeface="Roboto"/>
                <a:sym typeface="Roboto"/>
              </a:rPr>
              <a:t>compared to traditional manned aircraft or ground crews.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163928" y="9448800"/>
            <a:ext cx="1123950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E7E7E7"/>
                </a:solidFill>
                <a:latin typeface="Now"/>
                <a:ea typeface="Now"/>
                <a:cs typeface="Now"/>
                <a:sym typeface="Now"/>
              </a:rPr>
              <a:t>A NotebookLM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143103" y="921063"/>
            <a:ext cx="6629400" cy="1168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94"/>
              </a:lnSpc>
            </a:pPr>
            <a:r>
              <a:rPr lang="en-US" sz="3995" spc="127">
                <a:solidFill>
                  <a:srgbClr val="E3E3E3"/>
                </a:solidFill>
                <a:latin typeface="Roboto"/>
                <a:ea typeface="Roboto"/>
                <a:cs typeface="Roboto"/>
                <a:sym typeface="Roboto"/>
              </a:rPr>
              <a:t>Drone LiDAR: The 'See</a:t>
            </a:r>
          </a:p>
          <a:p>
            <a:pPr algn="l">
              <a:lnSpc>
                <a:spcPts val="4594"/>
              </a:lnSpc>
            </a:pPr>
            <a:r>
              <a:rPr lang="en-US" sz="3995" spc="127">
                <a:solidFill>
                  <a:srgbClr val="E3E3E3"/>
                </a:solidFill>
                <a:latin typeface="Roboto"/>
                <a:ea typeface="Roboto"/>
                <a:cs typeface="Roboto"/>
                <a:sym typeface="Roboto"/>
              </a:rPr>
              <a:t>Through Trees' Superpower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52588" y="2679700"/>
            <a:ext cx="1876425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E3E3E3"/>
                </a:solidFill>
                <a:latin typeface="Barlow Bold"/>
                <a:ea typeface="Barlow Bold"/>
                <a:cs typeface="Barlow Bold"/>
                <a:sym typeface="Barlow Bold"/>
              </a:rPr>
              <a:t>ACTIVE METHOD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08100" y="3175630"/>
            <a:ext cx="6229350" cy="1186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2"/>
              </a:lnSpc>
            </a:pPr>
            <a:r>
              <a:rPr lang="en-US" sz="1890" spc="88" dirty="0">
                <a:solidFill>
                  <a:srgbClr val="E3E3E3"/>
                </a:solidFill>
                <a:latin typeface="Roboto"/>
                <a:ea typeface="Roboto"/>
                <a:cs typeface="Roboto"/>
                <a:sym typeface="Roboto"/>
              </a:rPr>
              <a:t>The sensor fires millions of eye-safe laser pulses per</a:t>
            </a:r>
          </a:p>
          <a:p>
            <a:pPr algn="l">
              <a:lnSpc>
                <a:spcPts val="2372"/>
              </a:lnSpc>
            </a:pPr>
            <a:r>
              <a:rPr lang="en-US" sz="1890" spc="88" dirty="0">
                <a:solidFill>
                  <a:srgbClr val="E3E3E3"/>
                </a:solidFill>
                <a:latin typeface="Roboto"/>
                <a:ea typeface="Roboto"/>
                <a:cs typeface="Roboto"/>
                <a:sym typeface="Roboto"/>
              </a:rPr>
              <a:t>second. Because light travels at a known speed, the</a:t>
            </a:r>
          </a:p>
          <a:p>
            <a:pPr algn="l">
              <a:lnSpc>
                <a:spcPts val="2372"/>
              </a:lnSpc>
            </a:pPr>
            <a:r>
              <a:rPr lang="en-US" sz="1890" spc="88" dirty="0">
                <a:solidFill>
                  <a:srgbClr val="E3E3E3"/>
                </a:solidFill>
                <a:latin typeface="Roboto"/>
                <a:ea typeface="Roboto"/>
                <a:cs typeface="Roboto"/>
                <a:sym typeface="Roboto"/>
              </a:rPr>
              <a:t>round-trip time translates into an exact distance</a:t>
            </a:r>
          </a:p>
          <a:p>
            <a:pPr algn="l">
              <a:lnSpc>
                <a:spcPts val="2372"/>
              </a:lnSpc>
            </a:pPr>
            <a:r>
              <a:rPr lang="en-US" sz="1890" spc="88" dirty="0">
                <a:solidFill>
                  <a:srgbClr val="E3E3E3"/>
                </a:solidFill>
                <a:latin typeface="Roboto"/>
                <a:ea typeface="Roboto"/>
                <a:cs typeface="Roboto"/>
                <a:sym typeface="Roboto"/>
              </a:rPr>
              <a:t>measurement, generating a dense 3D point cloud.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95400" y="5169694"/>
            <a:ext cx="6096000" cy="1000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9"/>
              </a:lnSpc>
            </a:pPr>
            <a:r>
              <a:rPr lang="en-US" sz="1987">
                <a:solidFill>
                  <a:srgbClr val="E3E3E3"/>
                </a:solidFill>
                <a:latin typeface="Barlow Bold"/>
                <a:ea typeface="Barlow Bold"/>
                <a:cs typeface="Barlow Bold"/>
                <a:sym typeface="Barlow Bold"/>
              </a:rPr>
              <a:t>THE BIG ADVANTAGE</a:t>
            </a:r>
          </a:p>
          <a:p>
            <a:pPr algn="l">
              <a:lnSpc>
                <a:spcPts val="2679"/>
              </a:lnSpc>
            </a:pPr>
            <a:r>
              <a:rPr lang="en-US" sz="1987">
                <a:solidFill>
                  <a:srgbClr val="E3E3E3"/>
                </a:solidFill>
                <a:latin typeface="Barlow Bold"/>
                <a:ea typeface="Barlow Bold"/>
                <a:cs typeface="Barlow Bold"/>
                <a:sym typeface="Barlow Bold"/>
              </a:rPr>
              <a:t>Strips away dense foliage, brush, and canopy to reveal</a:t>
            </a:r>
          </a:p>
          <a:p>
            <a:pPr algn="l">
              <a:lnSpc>
                <a:spcPts val="2679"/>
              </a:lnSpc>
            </a:pPr>
            <a:r>
              <a:rPr lang="en-US" sz="1987">
                <a:solidFill>
                  <a:srgbClr val="E3E3E3"/>
                </a:solidFill>
                <a:latin typeface="Barlow Bold"/>
                <a:ea typeface="Barlow Bold"/>
                <a:cs typeface="Barlow Bold"/>
                <a:sym typeface="Barlow Bold"/>
              </a:rPr>
              <a:t>the true hidden ground beneath.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95153" y="6982911"/>
            <a:ext cx="6267450" cy="1319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6"/>
              </a:lnSpc>
            </a:pPr>
            <a:r>
              <a:rPr lang="en-US" sz="2021">
                <a:solidFill>
                  <a:srgbClr val="E3E3E3"/>
                </a:solidFill>
                <a:latin typeface="Barlow Bold"/>
                <a:ea typeface="Barlow Bold"/>
                <a:cs typeface="Barlow Bold"/>
                <a:sym typeface="Barlow Bold"/>
              </a:rPr>
              <a:t>PERFORMANCE METRICS</a:t>
            </a:r>
          </a:p>
          <a:p>
            <a:pPr algn="l">
              <a:lnSpc>
                <a:spcPts val="2686"/>
              </a:lnSpc>
            </a:pPr>
            <a:r>
              <a:rPr lang="en-US" sz="2021">
                <a:solidFill>
                  <a:srgbClr val="E3E3E3"/>
                </a:solidFill>
                <a:latin typeface="Barlow Bold"/>
                <a:ea typeface="Barlow Bold"/>
                <a:cs typeface="Barlow Bold"/>
                <a:sym typeface="Barlow Bold"/>
              </a:rPr>
              <a:t>Delivers centimeter-level accuracy (1-5cm). Eliminates</a:t>
            </a:r>
          </a:p>
          <a:p>
            <a:pPr algn="l">
              <a:lnSpc>
                <a:spcPts val="2686"/>
              </a:lnSpc>
            </a:pPr>
            <a:r>
              <a:rPr lang="en-US" sz="2021">
                <a:solidFill>
                  <a:srgbClr val="E3E3E3"/>
                </a:solidFill>
                <a:latin typeface="Barlow Bold"/>
                <a:ea typeface="Barlow Bold"/>
                <a:cs typeface="Barlow Bold"/>
                <a:sym typeface="Barlow Bold"/>
              </a:rPr>
              <a:t>the need for expensive, time-consuming manual brush</a:t>
            </a:r>
          </a:p>
          <a:p>
            <a:pPr algn="l">
              <a:lnSpc>
                <a:spcPts val="2686"/>
              </a:lnSpc>
            </a:pPr>
            <a:r>
              <a:rPr lang="en-US" sz="2021">
                <a:solidFill>
                  <a:srgbClr val="E3E3E3"/>
                </a:solidFill>
                <a:latin typeface="Barlow Bold"/>
                <a:ea typeface="Barlow Bold"/>
                <a:cs typeface="Barlow Bold"/>
                <a:sym typeface="Barlow Bold"/>
              </a:rPr>
              <a:t>clearing just to get a topographic survey.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130216" y="961794"/>
            <a:ext cx="5781675" cy="1126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8"/>
              </a:lnSpc>
            </a:pPr>
            <a:r>
              <a:rPr lang="en-US" sz="4053" spc="121">
                <a:solidFill>
                  <a:srgbClr val="F0F0EF"/>
                </a:solidFill>
                <a:latin typeface="Roboto"/>
                <a:ea typeface="Roboto"/>
                <a:cs typeface="Roboto"/>
                <a:sym typeface="Roboto"/>
              </a:rPr>
              <a:t>3D Photogrammetry:</a:t>
            </a:r>
          </a:p>
          <a:p>
            <a:pPr algn="l">
              <a:lnSpc>
                <a:spcPts val="4398"/>
              </a:lnSpc>
            </a:pPr>
            <a:r>
              <a:rPr lang="en-US" sz="4053" spc="121">
                <a:solidFill>
                  <a:srgbClr val="F0F0EF"/>
                </a:solidFill>
                <a:latin typeface="Roboto"/>
                <a:ea typeface="Roboto"/>
                <a:cs typeface="Roboto"/>
                <a:sym typeface="Roboto"/>
              </a:rPr>
              <a:t>The Digital Twin Builder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82763" y="3000375"/>
            <a:ext cx="1819275" cy="31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0F0EF"/>
                </a:solidFill>
                <a:latin typeface="Barlow Bold"/>
                <a:ea typeface="Barlow Bold"/>
                <a:cs typeface="Barlow Bold"/>
                <a:sym typeface="Barlow Bold"/>
              </a:rPr>
              <a:t>PASSIVE METHOD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95378" y="3459919"/>
            <a:ext cx="6276975" cy="934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3"/>
              </a:lnSpc>
            </a:pPr>
            <a:r>
              <a:rPr lang="en-US" sz="2013" spc="70">
                <a:solidFill>
                  <a:srgbClr val="DDDDDC"/>
                </a:solidFill>
                <a:latin typeface="Roboto"/>
                <a:ea typeface="Roboto"/>
                <a:cs typeface="Roboto"/>
                <a:sym typeface="Roboto"/>
              </a:rPr>
              <a:t>High-resolution, overlapping aerial photographs are</a:t>
            </a:r>
          </a:p>
          <a:p>
            <a:pPr algn="l">
              <a:lnSpc>
                <a:spcPts val="2403"/>
              </a:lnSpc>
            </a:pPr>
            <a:r>
              <a:rPr lang="en-US" sz="2013" spc="70">
                <a:solidFill>
                  <a:srgbClr val="DDDDDC"/>
                </a:solidFill>
                <a:latin typeface="Roboto"/>
                <a:ea typeface="Roboto"/>
                <a:cs typeface="Roboto"/>
                <a:sym typeface="Roboto"/>
              </a:rPr>
              <a:t>stitched together using specialized software to</a:t>
            </a:r>
          </a:p>
          <a:p>
            <a:pPr algn="l">
              <a:lnSpc>
                <a:spcPts val="2403"/>
              </a:lnSpc>
            </a:pPr>
            <a:r>
              <a:rPr lang="en-US" sz="2013" spc="70">
                <a:solidFill>
                  <a:srgbClr val="DDDDDC"/>
                </a:solidFill>
                <a:latin typeface="Roboto"/>
                <a:ea typeface="Roboto"/>
                <a:cs typeface="Roboto"/>
                <a:sym typeface="Roboto"/>
              </a:rPr>
              <a:t>reconstruct precise 3D geometry.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07569" y="5167575"/>
            <a:ext cx="5715000" cy="999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2"/>
              </a:lnSpc>
            </a:pPr>
            <a:r>
              <a:rPr lang="en-US" sz="1970">
                <a:solidFill>
                  <a:srgbClr val="F0F0EF"/>
                </a:solidFill>
                <a:latin typeface="Barlow Bold"/>
                <a:ea typeface="Barlow Bold"/>
                <a:cs typeface="Barlow Bold"/>
                <a:sym typeface="Barlow Bold"/>
              </a:rPr>
              <a:t>THE BIG ADVANTAGE</a:t>
            </a:r>
          </a:p>
          <a:p>
            <a:pPr algn="l">
              <a:lnSpc>
                <a:spcPts val="2672"/>
              </a:lnSpc>
            </a:pPr>
            <a:r>
              <a:rPr lang="en-US" sz="1970">
                <a:solidFill>
                  <a:srgbClr val="F0F0EF"/>
                </a:solidFill>
                <a:latin typeface="Barlow Bold"/>
                <a:ea typeface="Barlow Bold"/>
                <a:cs typeface="Barlow Bold"/>
                <a:sym typeface="Barlow Bold"/>
              </a:rPr>
              <a:t>Creates photorealistic, interactive 3D mesh models</a:t>
            </a:r>
          </a:p>
          <a:p>
            <a:pPr algn="l">
              <a:lnSpc>
                <a:spcPts val="2672"/>
              </a:lnSpc>
            </a:pPr>
            <a:r>
              <a:rPr lang="en-US" sz="1970">
                <a:solidFill>
                  <a:srgbClr val="F0F0EF"/>
                </a:solidFill>
                <a:latin typeface="Barlow Bold"/>
                <a:ea typeface="Barlow Bold"/>
                <a:cs typeface="Barlow Bold"/>
                <a:sym typeface="Barlow Bold"/>
              </a:rPr>
              <a:t>and flat, geometrically corrected orthomosaics.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58938" y="6962775"/>
            <a:ext cx="1724025" cy="332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</a:pPr>
            <a:r>
              <a:rPr lang="en-US" sz="1899">
                <a:solidFill>
                  <a:srgbClr val="F0F0EF"/>
                </a:solidFill>
                <a:latin typeface="Barlow Bold"/>
                <a:ea typeface="Barlow Bold"/>
                <a:cs typeface="Barlow Bold"/>
                <a:sym typeface="Barlow Bold"/>
              </a:rPr>
              <a:t>BEST USE CASE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08095" y="7415422"/>
            <a:ext cx="6429375" cy="1233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6"/>
              </a:lnSpc>
            </a:pPr>
            <a:r>
              <a:rPr lang="en-US" sz="2021" spc="64">
                <a:solidFill>
                  <a:srgbClr val="DDDDDC"/>
                </a:solidFill>
                <a:latin typeface="Roboto"/>
                <a:ea typeface="Roboto"/>
                <a:cs typeface="Roboto"/>
                <a:sym typeface="Roboto"/>
              </a:rPr>
              <a:t>Highly cost-effective for large open areas, bare-earth</a:t>
            </a:r>
          </a:p>
          <a:p>
            <a:pPr algn="l">
              <a:lnSpc>
                <a:spcPts val="2466"/>
              </a:lnSpc>
            </a:pPr>
            <a:r>
              <a:rPr lang="en-US" sz="2021" spc="64">
                <a:solidFill>
                  <a:srgbClr val="DDDDDC"/>
                </a:solidFill>
                <a:latin typeface="Roboto"/>
                <a:ea typeface="Roboto"/>
                <a:cs typeface="Roboto"/>
                <a:sym typeface="Roboto"/>
              </a:rPr>
              <a:t>construction sites, and producing stunning visual</a:t>
            </a:r>
          </a:p>
          <a:p>
            <a:pPr algn="l">
              <a:lnSpc>
                <a:spcPts val="2466"/>
              </a:lnSpc>
            </a:pPr>
            <a:r>
              <a:rPr lang="en-US" sz="2021" spc="64">
                <a:solidFill>
                  <a:srgbClr val="DDDDDC"/>
                </a:solidFill>
                <a:latin typeface="Roboto"/>
                <a:ea typeface="Roboto"/>
                <a:cs typeface="Roboto"/>
                <a:sym typeface="Roboto"/>
              </a:rPr>
              <a:t>records for stakeholder communication and monthly</a:t>
            </a:r>
          </a:p>
          <a:p>
            <a:pPr algn="l">
              <a:lnSpc>
                <a:spcPts val="2466"/>
              </a:lnSpc>
            </a:pPr>
            <a:r>
              <a:rPr lang="en-US" sz="2021" spc="64">
                <a:solidFill>
                  <a:srgbClr val="DDDDDC"/>
                </a:solidFill>
                <a:latin typeface="Roboto"/>
                <a:ea typeface="Roboto"/>
                <a:cs typeface="Roboto"/>
                <a:sym typeface="Roboto"/>
              </a:rPr>
              <a:t>progress tracking.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62014" y="633843"/>
            <a:ext cx="15725775" cy="797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65"/>
              </a:lnSpc>
            </a:pPr>
            <a:r>
              <a:rPr lang="en-US" sz="4618" spc="207">
                <a:solidFill>
                  <a:srgbClr val="0A0B0A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Mapping Technologies Compared: LiDAR vs. Photogrammetry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857501" y="2383947"/>
            <a:ext cx="1371600" cy="597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40"/>
              </a:lnSpc>
            </a:pPr>
            <a:r>
              <a:rPr lang="en-US" sz="3457" spc="48">
                <a:solidFill>
                  <a:srgbClr val="ECED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Feature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8306" y="2393486"/>
            <a:ext cx="2543175" cy="573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30"/>
              </a:lnSpc>
            </a:pPr>
            <a:r>
              <a:rPr lang="en-US" sz="3307" spc="69">
                <a:solidFill>
                  <a:srgbClr val="ECED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LiDAR (Active)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541128" y="2415469"/>
            <a:ext cx="4743450" cy="564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65"/>
              </a:lnSpc>
            </a:pPr>
            <a:r>
              <a:rPr lang="en-US" sz="3261" spc="117">
                <a:solidFill>
                  <a:srgbClr val="ECED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Photogrammetry (Passive)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07850" y="3621386"/>
            <a:ext cx="3981450" cy="574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78"/>
              </a:lnSpc>
            </a:pPr>
            <a:r>
              <a:rPr lang="en-US" sz="3270" spc="68">
                <a:solidFill>
                  <a:srgbClr val="ECED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Vegetation Penetration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637258" y="3511261"/>
            <a:ext cx="4124325" cy="922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22"/>
              </a:lnSpc>
            </a:pPr>
            <a:r>
              <a:rPr lang="en-US" sz="3204" spc="96">
                <a:solidFill>
                  <a:srgbClr val="C05E6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Biggest Advantage, true</a:t>
            </a:r>
          </a:p>
          <a:p>
            <a:pPr algn="ctr">
              <a:lnSpc>
                <a:spcPts val="3617"/>
              </a:lnSpc>
            </a:pPr>
            <a:r>
              <a:rPr lang="en-US" sz="3386" spc="20">
                <a:solidFill>
                  <a:srgbClr val="C05E6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ground DTM.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530281" y="3522513"/>
            <a:ext cx="4791075" cy="902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6"/>
              </a:lnSpc>
            </a:pPr>
            <a:r>
              <a:rPr lang="en-US" sz="3326" spc="49">
                <a:solidFill>
                  <a:srgbClr val="ECED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Struggles, maps the canopy</a:t>
            </a:r>
          </a:p>
          <a:p>
            <a:pPr algn="ctr">
              <a:lnSpc>
                <a:spcPts val="3486"/>
              </a:lnSpc>
            </a:pPr>
            <a:r>
              <a:rPr lang="en-US" sz="3326" spc="49">
                <a:solidFill>
                  <a:srgbClr val="ECED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surface only.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82456" y="5107660"/>
            <a:ext cx="3619500" cy="581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10"/>
              </a:lnSpc>
            </a:pPr>
            <a:r>
              <a:rPr lang="en-US" sz="3364" spc="13">
                <a:solidFill>
                  <a:srgbClr val="ECED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Accuracy &amp; Precision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308727" y="4983351"/>
            <a:ext cx="4743450" cy="894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3222" spc="77">
                <a:solidFill>
                  <a:srgbClr val="C05E6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Edges out, especially for</a:t>
            </a:r>
          </a:p>
          <a:p>
            <a:pPr algn="ctr">
              <a:lnSpc>
                <a:spcPts val="3445"/>
              </a:lnSpc>
            </a:pPr>
            <a:r>
              <a:rPr lang="en-US" sz="3172" spc="82">
                <a:solidFill>
                  <a:srgbClr val="C05E6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complex verticality (1-3cm).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528428" y="4972081"/>
            <a:ext cx="4781550" cy="891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5"/>
              </a:lnSpc>
            </a:pPr>
            <a:r>
              <a:rPr lang="en-US" sz="3099" spc="114">
                <a:solidFill>
                  <a:srgbClr val="ECED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Excellent in ideal conditions</a:t>
            </a:r>
          </a:p>
          <a:p>
            <a:pPr algn="ctr">
              <a:lnSpc>
                <a:spcPts val="3457"/>
              </a:lnSpc>
            </a:pPr>
            <a:r>
              <a:rPr lang="en-US" sz="3175" spc="76">
                <a:solidFill>
                  <a:srgbClr val="ECED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and flat terrain.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876265" y="6593545"/>
            <a:ext cx="3295650" cy="564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70"/>
              </a:lnSpc>
            </a:pPr>
            <a:r>
              <a:rPr lang="en-US" sz="3264" spc="81">
                <a:solidFill>
                  <a:srgbClr val="ECED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Lighting &amp; Weather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337302" y="6384672"/>
            <a:ext cx="9906000" cy="565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55"/>
              </a:lnSpc>
            </a:pPr>
            <a:r>
              <a:rPr lang="en-US" sz="3253" spc="143">
                <a:solidFill>
                  <a:srgbClr val="ECED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Works Day/Night, low light, Requires good daylight and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982322" y="6812949"/>
            <a:ext cx="1447800" cy="640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3"/>
              </a:lnSpc>
            </a:pPr>
            <a:r>
              <a:rPr lang="en-US" sz="3659" spc="-87">
                <a:solidFill>
                  <a:srgbClr val="C05E6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and fog.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419351" y="8072109"/>
            <a:ext cx="2171700" cy="540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12"/>
              </a:lnSpc>
            </a:pPr>
            <a:r>
              <a:rPr lang="en-US" sz="3080" spc="132">
                <a:solidFill>
                  <a:srgbClr val="ECED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Visual Detail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735764" y="7962260"/>
            <a:ext cx="3914775" cy="871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8"/>
              </a:lnSpc>
            </a:pPr>
            <a:r>
              <a:rPr lang="en-US" sz="3260" spc="78">
                <a:solidFill>
                  <a:srgbClr val="ECED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Outputs grayscale or</a:t>
            </a:r>
          </a:p>
          <a:p>
            <a:pPr algn="ctr">
              <a:lnSpc>
                <a:spcPts val="3263"/>
              </a:lnSpc>
            </a:pPr>
            <a:r>
              <a:rPr lang="en-US" sz="3049" spc="140">
                <a:solidFill>
                  <a:srgbClr val="ECED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colorized point clouds.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500229" y="6809202"/>
            <a:ext cx="2800350" cy="581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15"/>
              </a:lnSpc>
            </a:pPr>
            <a:r>
              <a:rPr lang="en-US" sz="3368" spc="13">
                <a:solidFill>
                  <a:srgbClr val="ECEDE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stable shadows.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912445" y="7897217"/>
            <a:ext cx="3962400" cy="917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2"/>
              </a:lnSpc>
            </a:pPr>
            <a:r>
              <a:rPr lang="en-US" sz="3184" spc="70">
                <a:solidFill>
                  <a:srgbClr val="C05E6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Rich, realistic color and</a:t>
            </a:r>
          </a:p>
          <a:p>
            <a:pPr algn="ctr">
              <a:lnSpc>
                <a:spcPts val="3547"/>
              </a:lnSpc>
            </a:pPr>
            <a:r>
              <a:rPr lang="en-US" sz="3225" spc="87">
                <a:solidFill>
                  <a:srgbClr val="C05E6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textures.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38214" y="742508"/>
            <a:ext cx="14849475" cy="804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89"/>
              </a:lnSpc>
            </a:pPr>
            <a:r>
              <a:rPr lang="en-US" sz="4706" spc="235">
                <a:solidFill>
                  <a:srgbClr val="F3EEE9"/>
                </a:solidFill>
                <a:latin typeface="Roboto"/>
                <a:ea typeface="Roboto"/>
                <a:cs typeface="Roboto"/>
                <a:sym typeface="Roboto"/>
              </a:rPr>
              <a:t>Beyond the Visible Spectrum: Thermal Diagnostics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51257" y="4762335"/>
            <a:ext cx="3819525" cy="3221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19"/>
              </a:lnSpc>
            </a:pPr>
            <a:r>
              <a:rPr lang="en-US" sz="3072" spc="104">
                <a:solidFill>
                  <a:srgbClr val="F3EEE9"/>
                </a:solidFill>
                <a:latin typeface="Roboto"/>
                <a:ea typeface="Roboto"/>
                <a:cs typeface="Roboto"/>
                <a:sym typeface="Roboto"/>
              </a:rPr>
              <a:t>Commercial Roof</a:t>
            </a:r>
          </a:p>
          <a:p>
            <a:pPr algn="ctr">
              <a:lnSpc>
                <a:spcPts val="4019"/>
              </a:lnSpc>
            </a:pPr>
            <a:r>
              <a:rPr lang="en-US" sz="3072" spc="104">
                <a:solidFill>
                  <a:srgbClr val="F3EEE9"/>
                </a:solidFill>
                <a:latin typeface="Roboto"/>
                <a:ea typeface="Roboto"/>
                <a:cs typeface="Roboto"/>
                <a:sym typeface="Roboto"/>
              </a:rPr>
              <a:t>Inspections</a:t>
            </a:r>
          </a:p>
          <a:p>
            <a:pPr algn="ctr">
              <a:lnSpc>
                <a:spcPts val="3099"/>
              </a:lnSpc>
            </a:pPr>
            <a:r>
              <a:rPr lang="en-US" sz="2369" spc="-21">
                <a:solidFill>
                  <a:srgbClr val="ACACAD"/>
                </a:solidFill>
                <a:latin typeface="Roboto"/>
                <a:ea typeface="Roboto"/>
                <a:cs typeface="Roboto"/>
                <a:sym typeface="Roboto"/>
              </a:rPr>
              <a:t>Safely and rapidly identify</a:t>
            </a:r>
          </a:p>
          <a:p>
            <a:pPr algn="ctr">
              <a:lnSpc>
                <a:spcPts val="2851"/>
              </a:lnSpc>
            </a:pPr>
            <a:r>
              <a:rPr lang="en-US" sz="2180" spc="37">
                <a:solidFill>
                  <a:srgbClr val="ACACAD"/>
                </a:solidFill>
                <a:latin typeface="Roboto"/>
                <a:ea typeface="Roboto"/>
                <a:cs typeface="Roboto"/>
                <a:sym typeface="Roboto"/>
              </a:rPr>
              <a:t>structural roofing issues and</a:t>
            </a:r>
          </a:p>
          <a:p>
            <a:pPr algn="ctr">
              <a:lnSpc>
                <a:spcPts val="2817"/>
              </a:lnSpc>
            </a:pPr>
            <a:r>
              <a:rPr lang="en-US" sz="2154" spc="60">
                <a:solidFill>
                  <a:srgbClr val="ACACAD"/>
                </a:solidFill>
                <a:latin typeface="Roboto"/>
                <a:ea typeface="Roboto"/>
                <a:cs typeface="Roboto"/>
                <a:sym typeface="Roboto"/>
              </a:rPr>
              <a:t>trapped moisture pooling</a:t>
            </a:r>
          </a:p>
          <a:p>
            <a:pPr algn="ctr">
              <a:lnSpc>
                <a:spcPts val="2977"/>
              </a:lnSpc>
            </a:pPr>
            <a:r>
              <a:rPr lang="en-US" sz="2276">
                <a:solidFill>
                  <a:srgbClr val="ACACAD"/>
                </a:solidFill>
                <a:latin typeface="Roboto"/>
                <a:ea typeface="Roboto"/>
                <a:cs typeface="Roboto"/>
                <a:sym typeface="Roboto"/>
              </a:rPr>
              <a:t>beneath flat roofs without the</a:t>
            </a:r>
          </a:p>
          <a:p>
            <a:pPr algn="ctr">
              <a:lnSpc>
                <a:spcPts val="2963"/>
              </a:lnSpc>
            </a:pPr>
            <a:r>
              <a:rPr lang="en-US" sz="2265" spc="18">
                <a:solidFill>
                  <a:srgbClr val="ACACAD"/>
                </a:solidFill>
                <a:latin typeface="Roboto"/>
                <a:ea typeface="Roboto"/>
                <a:cs typeface="Roboto"/>
                <a:sym typeface="Roboto"/>
              </a:rPr>
              <a:t>extreme liability of manual,</a:t>
            </a:r>
          </a:p>
          <a:p>
            <a:pPr algn="ctr">
              <a:lnSpc>
                <a:spcPts val="2776"/>
              </a:lnSpc>
            </a:pPr>
            <a:r>
              <a:rPr lang="en-US" sz="2122" spc="76">
                <a:solidFill>
                  <a:srgbClr val="ACACAD"/>
                </a:solidFill>
                <a:latin typeface="Roboto"/>
                <a:ea typeface="Roboto"/>
                <a:cs typeface="Roboto"/>
                <a:sym typeface="Roboto"/>
              </a:rPr>
              <a:t>ladder-based access.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16150" y="4722497"/>
            <a:ext cx="4029075" cy="3268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66"/>
              </a:lnSpc>
            </a:pPr>
            <a:r>
              <a:rPr lang="en-US" sz="3433" spc="65">
                <a:solidFill>
                  <a:srgbClr val="F3EEE9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Solar Farm</a:t>
            </a:r>
          </a:p>
          <a:p>
            <a:pPr algn="ctr">
              <a:lnSpc>
                <a:spcPts val="3940"/>
              </a:lnSpc>
            </a:pPr>
            <a:r>
              <a:rPr lang="en-US" sz="3028" spc="109">
                <a:solidFill>
                  <a:srgbClr val="F3EEE9"/>
                </a:solidFill>
                <a:latin typeface="Roboto"/>
                <a:ea typeface="Roboto"/>
                <a:cs typeface="Roboto"/>
                <a:sym typeface="Roboto"/>
              </a:rPr>
              <a:t>Diagnostics</a:t>
            </a:r>
          </a:p>
          <a:p>
            <a:pPr algn="ctr">
              <a:lnSpc>
                <a:spcPts val="3021"/>
              </a:lnSpc>
            </a:pPr>
            <a:r>
              <a:rPr lang="en-US" sz="2322" spc="-11">
                <a:solidFill>
                  <a:srgbClr val="ACACAD"/>
                </a:solidFill>
                <a:latin typeface="Roboto"/>
                <a:ea typeface="Roboto"/>
                <a:cs typeface="Roboto"/>
                <a:sym typeface="Roboto"/>
              </a:rPr>
              <a:t>Quickly scan massive solar</a:t>
            </a:r>
          </a:p>
          <a:p>
            <a:pPr algn="ctr">
              <a:lnSpc>
                <a:spcPts val="2971"/>
              </a:lnSpc>
            </a:pPr>
            <a:r>
              <a:rPr lang="en-US" sz="2284">
                <a:solidFill>
                  <a:srgbClr val="ACACAD"/>
                </a:solidFill>
                <a:latin typeface="Roboto"/>
                <a:ea typeface="Roboto"/>
                <a:cs typeface="Roboto"/>
                <a:sym typeface="Roboto"/>
              </a:rPr>
              <a:t>arrays to instantly pinpoint</a:t>
            </a:r>
          </a:p>
          <a:p>
            <a:pPr algn="ctr">
              <a:lnSpc>
                <a:spcPts val="2991"/>
              </a:lnSpc>
            </a:pPr>
            <a:r>
              <a:rPr lang="en-US" sz="2299" spc="-2">
                <a:solidFill>
                  <a:srgbClr val="ACACAD"/>
                </a:solidFill>
                <a:latin typeface="Roboto"/>
                <a:ea typeface="Roboto"/>
                <a:cs typeface="Roboto"/>
                <a:sym typeface="Roboto"/>
              </a:rPr>
              <a:t>dead cells or overheating</a:t>
            </a:r>
          </a:p>
          <a:p>
            <a:pPr algn="ctr">
              <a:lnSpc>
                <a:spcPts val="2914"/>
              </a:lnSpc>
            </a:pPr>
            <a:r>
              <a:rPr lang="en-US" sz="2240" spc="24">
                <a:solidFill>
                  <a:srgbClr val="ACACAD"/>
                </a:solidFill>
                <a:latin typeface="Roboto"/>
                <a:ea typeface="Roboto"/>
                <a:cs typeface="Roboto"/>
                <a:sym typeface="Roboto"/>
              </a:rPr>
              <a:t>inverters. Maximizes energy</a:t>
            </a:r>
          </a:p>
          <a:p>
            <a:pPr algn="ctr">
              <a:lnSpc>
                <a:spcPts val="2710"/>
              </a:lnSpc>
            </a:pPr>
            <a:r>
              <a:rPr lang="en-US" sz="2083" spc="91">
                <a:solidFill>
                  <a:srgbClr val="ACACAD"/>
                </a:solidFill>
                <a:latin typeface="Roboto"/>
                <a:ea typeface="Roboto"/>
                <a:cs typeface="Roboto"/>
                <a:sym typeface="Roboto"/>
              </a:rPr>
              <a:t>output and minimizes</a:t>
            </a:r>
          </a:p>
          <a:p>
            <a:pPr algn="ctr">
              <a:lnSpc>
                <a:spcPts val="2948"/>
              </a:lnSpc>
            </a:pPr>
            <a:r>
              <a:rPr lang="en-US" sz="2266" spc="9">
                <a:solidFill>
                  <a:srgbClr val="ACACAD"/>
                </a:solidFill>
                <a:latin typeface="Roboto"/>
                <a:ea typeface="Roboto"/>
                <a:cs typeface="Roboto"/>
                <a:sym typeface="Roboto"/>
              </a:rPr>
              <a:t>downtime for energy providers.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706493" y="4743894"/>
            <a:ext cx="3162300" cy="522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60"/>
              </a:lnSpc>
            </a:pPr>
            <a:r>
              <a:rPr lang="en-US" sz="3043" spc="133">
                <a:solidFill>
                  <a:srgbClr val="F3EEE9"/>
                </a:solidFill>
                <a:latin typeface="Roboto"/>
                <a:ea typeface="Roboto"/>
                <a:cs typeface="Roboto"/>
                <a:sym typeface="Roboto"/>
              </a:rPr>
              <a:t>Search &amp; Rescue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245978" y="5954661"/>
            <a:ext cx="4057650" cy="2062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9"/>
              </a:lnSpc>
            </a:pPr>
            <a:r>
              <a:rPr lang="en-US" sz="2275" spc="2">
                <a:solidFill>
                  <a:srgbClr val="ACACAD"/>
                </a:solidFill>
                <a:latin typeface="Roboto"/>
                <a:ea typeface="Roboto"/>
                <a:cs typeface="Roboto"/>
                <a:sym typeface="Roboto"/>
              </a:rPr>
              <a:t>Rapid aerial deployment</a:t>
            </a:r>
          </a:p>
          <a:p>
            <a:pPr algn="ctr">
              <a:lnSpc>
                <a:spcPts val="2771"/>
              </a:lnSpc>
            </a:pPr>
            <a:r>
              <a:rPr lang="en-US" sz="2277" spc="4">
                <a:solidFill>
                  <a:srgbClr val="ACACAD"/>
                </a:solidFill>
                <a:latin typeface="Roboto"/>
                <a:ea typeface="Roboto"/>
                <a:cs typeface="Roboto"/>
                <a:sym typeface="Roboto"/>
              </a:rPr>
              <a:t>featuring advanced radiometric</a:t>
            </a:r>
          </a:p>
          <a:p>
            <a:pPr algn="ctr">
              <a:lnSpc>
                <a:spcPts val="2775"/>
              </a:lnSpc>
            </a:pPr>
            <a:r>
              <a:rPr lang="en-US" sz="2280" spc="11">
                <a:solidFill>
                  <a:srgbClr val="ACACAD"/>
                </a:solidFill>
                <a:latin typeface="Roboto"/>
                <a:ea typeface="Roboto"/>
                <a:cs typeface="Roboto"/>
                <a:sym typeface="Roboto"/>
              </a:rPr>
              <a:t>heat detection to support</a:t>
            </a:r>
          </a:p>
          <a:p>
            <a:pPr algn="ctr">
              <a:lnSpc>
                <a:spcPts val="2769"/>
              </a:lnSpc>
            </a:pPr>
            <a:r>
              <a:rPr lang="en-US" sz="2275" spc="2">
                <a:solidFill>
                  <a:srgbClr val="ACACAD"/>
                </a:solidFill>
                <a:latin typeface="Roboto"/>
                <a:ea typeface="Roboto"/>
                <a:cs typeface="Roboto"/>
                <a:sym typeface="Roboto"/>
              </a:rPr>
              <a:t>emergency responders in</a:t>
            </a:r>
          </a:p>
          <a:p>
            <a:pPr algn="ctr">
              <a:lnSpc>
                <a:spcPts val="2628"/>
              </a:lnSpc>
            </a:pPr>
            <a:r>
              <a:rPr lang="en-US" sz="2159" spc="56">
                <a:solidFill>
                  <a:srgbClr val="ACACAD"/>
                </a:solidFill>
                <a:latin typeface="Roboto"/>
                <a:ea typeface="Roboto"/>
                <a:cs typeface="Roboto"/>
                <a:sym typeface="Roboto"/>
              </a:rPr>
              <a:t>post-disaster scenarios or</a:t>
            </a:r>
          </a:p>
          <a:p>
            <a:pPr algn="ctr">
              <a:lnSpc>
                <a:spcPts val="2738"/>
              </a:lnSpc>
            </a:pPr>
            <a:r>
              <a:rPr lang="en-US" sz="2250" spc="11">
                <a:solidFill>
                  <a:srgbClr val="ACACAD"/>
                </a:solidFill>
                <a:latin typeface="Roboto"/>
                <a:ea typeface="Roboto"/>
                <a:cs typeface="Roboto"/>
                <a:sym typeface="Roboto"/>
              </a:rPr>
              <a:t>active search operations.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30470" y="719475"/>
            <a:ext cx="14039850" cy="83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47"/>
              </a:lnSpc>
            </a:pPr>
            <a:r>
              <a:rPr lang="en-US" sz="4819" spc="240">
                <a:solidFill>
                  <a:srgbClr val="F3F3F2"/>
                </a:solidFill>
                <a:latin typeface="Roboto"/>
                <a:ea typeface="Roboto"/>
                <a:cs typeface="Roboto"/>
                <a:sym typeface="Roboto"/>
              </a:rPr>
              <a:t>Multispectral Mapping: Seeing How Plants See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881188" y="7521575"/>
            <a:ext cx="1724025" cy="31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BA5C59"/>
                </a:solidFill>
                <a:latin typeface="Barlow Bold"/>
                <a:ea typeface="Barlow Bold"/>
                <a:cs typeface="Barlow Bold"/>
                <a:sym typeface="Barlow Bold"/>
              </a:rPr>
              <a:t>THE MECHANISM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04900" y="8031418"/>
            <a:ext cx="4886325" cy="107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28"/>
              </a:lnSpc>
            </a:pPr>
            <a:r>
              <a:rPr lang="en-US" sz="1770" spc="47">
                <a:solidFill>
                  <a:srgbClr val="D9D9DB"/>
                </a:solidFill>
                <a:latin typeface="Roboto"/>
                <a:ea typeface="Roboto"/>
                <a:cs typeface="Roboto"/>
                <a:sym typeface="Roboto"/>
              </a:rPr>
              <a:t>Captures near-infrared light-a wavelength</a:t>
            </a:r>
          </a:p>
          <a:p>
            <a:pPr algn="l">
              <a:lnSpc>
                <a:spcPts val="2128"/>
              </a:lnSpc>
            </a:pPr>
            <a:r>
              <a:rPr lang="en-US" sz="1770" spc="47">
                <a:solidFill>
                  <a:srgbClr val="D9D9DB"/>
                </a:solidFill>
                <a:latin typeface="Roboto"/>
                <a:ea typeface="Roboto"/>
                <a:cs typeface="Roboto"/>
                <a:sym typeface="Roboto"/>
              </a:rPr>
              <a:t>invisible to human eyes. Healthy plants reflect</a:t>
            </a:r>
          </a:p>
          <a:p>
            <a:pPr algn="l">
              <a:lnSpc>
                <a:spcPts val="2128"/>
              </a:lnSpc>
            </a:pPr>
            <a:r>
              <a:rPr lang="en-US" sz="1770" spc="47">
                <a:solidFill>
                  <a:srgbClr val="D9D9DB"/>
                </a:solidFill>
                <a:latin typeface="Roboto"/>
                <a:ea typeface="Roboto"/>
                <a:cs typeface="Roboto"/>
                <a:sym typeface="Roboto"/>
              </a:rPr>
              <a:t>a lot of near-infrared light; stressed plants do</a:t>
            </a:r>
          </a:p>
          <a:p>
            <a:pPr algn="l">
              <a:lnSpc>
                <a:spcPts val="2128"/>
              </a:lnSpc>
            </a:pPr>
            <a:r>
              <a:rPr lang="en-US" sz="1770" spc="47">
                <a:solidFill>
                  <a:srgbClr val="D9D9DB"/>
                </a:solidFill>
                <a:latin typeface="Roboto"/>
                <a:ea typeface="Roboto"/>
                <a:cs typeface="Roboto"/>
                <a:sym typeface="Roboto"/>
              </a:rPr>
              <a:t>not.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969126" y="7524750"/>
            <a:ext cx="1428750" cy="290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>
                <a:solidFill>
                  <a:srgbClr val="BA5C59"/>
                </a:solidFill>
                <a:latin typeface="Barlow Bold"/>
                <a:ea typeface="Barlow Bold"/>
                <a:cs typeface="Barlow Bold"/>
                <a:sym typeface="Barlow Bold"/>
              </a:rPr>
              <a:t>M THE INSIGHT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578527" y="8023251"/>
            <a:ext cx="4352925" cy="777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64"/>
              </a:lnSpc>
            </a:pPr>
            <a:r>
              <a:rPr lang="en-US" sz="1699" spc="73">
                <a:solidFill>
                  <a:srgbClr val="D9D9DB"/>
                </a:solidFill>
                <a:latin typeface="Roboto"/>
                <a:ea typeface="Roboto"/>
                <a:cs typeface="Roboto"/>
                <a:sym typeface="Roboto"/>
              </a:rPr>
              <a:t>Translates invisible light into color-coded</a:t>
            </a:r>
          </a:p>
          <a:p>
            <a:pPr algn="l">
              <a:lnSpc>
                <a:spcPts val="2064"/>
              </a:lnSpc>
            </a:pPr>
            <a:r>
              <a:rPr lang="en-US" sz="1699" spc="73">
                <a:solidFill>
                  <a:srgbClr val="D9D9DB"/>
                </a:solidFill>
                <a:latin typeface="Roboto"/>
                <a:ea typeface="Roboto"/>
                <a:cs typeface="Roboto"/>
                <a:sym typeface="Roboto"/>
              </a:rPr>
              <a:t>health maps (NDVI) to pinpoint exact</a:t>
            </a:r>
          </a:p>
          <a:p>
            <a:pPr algn="l">
              <a:lnSpc>
                <a:spcPts val="2064"/>
              </a:lnSpc>
            </a:pPr>
            <a:r>
              <a:rPr lang="en-US" sz="1699" spc="73">
                <a:solidFill>
                  <a:srgbClr val="D9D9DB"/>
                </a:solidFill>
                <a:latin typeface="Roboto"/>
                <a:ea typeface="Roboto"/>
                <a:cs typeface="Roboto"/>
                <a:sym typeface="Roboto"/>
              </a:rPr>
              <a:t>areas of distress.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518251" y="7500521"/>
            <a:ext cx="4991100" cy="1553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5"/>
              </a:lnSpc>
            </a:pPr>
            <a:r>
              <a:rPr lang="en-US" sz="1899">
                <a:solidFill>
                  <a:srgbClr val="BA5C59"/>
                </a:solidFill>
                <a:latin typeface="Barlow Bold"/>
                <a:ea typeface="Barlow Bold"/>
                <a:cs typeface="Barlow Bold"/>
                <a:sym typeface="Barlow Bold"/>
              </a:rPr>
              <a:t>THE BUSINESS VALUE</a:t>
            </a:r>
          </a:p>
          <a:p>
            <a:pPr algn="l">
              <a:lnSpc>
                <a:spcPts val="2453"/>
              </a:lnSpc>
            </a:pPr>
            <a:r>
              <a:rPr lang="en-US" sz="1748" spc="57">
                <a:solidFill>
                  <a:srgbClr val="D9D9DB"/>
                </a:solidFill>
                <a:latin typeface="Roboto"/>
                <a:ea typeface="Roboto"/>
                <a:cs typeface="Roboto"/>
                <a:sym typeface="Roboto"/>
              </a:rPr>
              <a:t>Detects drought, disease, or pest stress weeks</a:t>
            </a:r>
          </a:p>
          <a:p>
            <a:pPr algn="l">
              <a:lnSpc>
                <a:spcPts val="2453"/>
              </a:lnSpc>
            </a:pPr>
            <a:r>
              <a:rPr lang="en-US" sz="1748" spc="57">
                <a:solidFill>
                  <a:srgbClr val="D9D9DB"/>
                </a:solidFill>
                <a:latin typeface="Roboto"/>
                <a:ea typeface="Roboto"/>
                <a:cs typeface="Roboto"/>
                <a:sym typeface="Roboto"/>
              </a:rPr>
              <a:t>before it becomes visible on the ground. Drives</a:t>
            </a:r>
          </a:p>
          <a:p>
            <a:pPr algn="l">
              <a:lnSpc>
                <a:spcPts val="2453"/>
              </a:lnSpc>
            </a:pPr>
            <a:r>
              <a:rPr lang="en-US" sz="1748" spc="57">
                <a:solidFill>
                  <a:srgbClr val="D9D9DB"/>
                </a:solidFill>
                <a:latin typeface="Roboto"/>
                <a:ea typeface="Roboto"/>
                <a:cs typeface="Roboto"/>
                <a:sym typeface="Roboto"/>
              </a:rPr>
              <a:t>precise variable-rate applications, drastically</a:t>
            </a:r>
          </a:p>
          <a:p>
            <a:pPr algn="l">
              <a:lnSpc>
                <a:spcPts val="2453"/>
              </a:lnSpc>
            </a:pPr>
            <a:r>
              <a:rPr lang="en-US" sz="1748" spc="57">
                <a:solidFill>
                  <a:srgbClr val="D9D9DB"/>
                </a:solidFill>
                <a:latin typeface="Roboto"/>
                <a:ea typeface="Roboto"/>
                <a:cs typeface="Roboto"/>
                <a:sym typeface="Roboto"/>
              </a:rPr>
              <a:t>cutting fertilizer costs and improving yield.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23756" y="794014"/>
            <a:ext cx="15659100" cy="1237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37"/>
              </a:lnSpc>
            </a:pPr>
            <a:r>
              <a:rPr lang="en-US" sz="3695" spc="125">
                <a:solidFill>
                  <a:srgbClr val="E0E1E1"/>
                </a:solidFill>
                <a:latin typeface="Roboto"/>
                <a:ea typeface="Roboto"/>
                <a:cs typeface="Roboto"/>
                <a:sym typeface="Roboto"/>
              </a:rPr>
              <a:t>Industry Application: Construction &amp; Engineering Delivering actionable</a:t>
            </a:r>
          </a:p>
          <a:p>
            <a:pPr algn="l">
              <a:lnSpc>
                <a:spcPts val="4847"/>
              </a:lnSpc>
            </a:pPr>
            <a:r>
              <a:rPr lang="en-US" sz="3487" spc="167">
                <a:solidFill>
                  <a:srgbClr val="9D9FA0"/>
                </a:solidFill>
                <a:latin typeface="Roboto"/>
                <a:ea typeface="Roboto"/>
                <a:cs typeface="Roboto"/>
                <a:sym typeface="Roboto"/>
              </a:rPr>
              <a:t>Faster data, enhanced accuracy, reduced risks.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300203" y="1484156"/>
            <a:ext cx="1676400" cy="524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27"/>
              </a:lnSpc>
            </a:pPr>
            <a:r>
              <a:rPr lang="en-US" sz="1777" spc="31">
                <a:solidFill>
                  <a:srgbClr val="E0E1E1"/>
                </a:solidFill>
                <a:latin typeface="Roboto"/>
                <a:ea typeface="Roboto"/>
                <a:cs typeface="Roboto"/>
                <a:sym typeface="Roboto"/>
              </a:rPr>
              <a:t>insights to local</a:t>
            </a:r>
          </a:p>
          <a:p>
            <a:pPr algn="l">
              <a:lnSpc>
                <a:spcPts val="1993"/>
              </a:lnSpc>
            </a:pPr>
            <a:r>
              <a:rPr lang="en-US" sz="1665" spc="99">
                <a:solidFill>
                  <a:srgbClr val="E0E1E1"/>
                </a:solidFill>
                <a:latin typeface="Roboto"/>
                <a:ea typeface="Roboto"/>
                <a:cs typeface="Roboto"/>
                <a:sym typeface="Roboto"/>
              </a:rPr>
              <a:t>developments.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71613" y="5930900"/>
            <a:ext cx="3609975" cy="1704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5"/>
              </a:lnSpc>
            </a:pPr>
            <a:r>
              <a:rPr lang="en-US" sz="1700">
                <a:solidFill>
                  <a:srgbClr val="C46A67"/>
                </a:solidFill>
                <a:latin typeface="Barlow Bold"/>
                <a:ea typeface="Barlow Bold"/>
                <a:cs typeface="Barlow Bold"/>
                <a:sym typeface="Barlow Bold"/>
              </a:rPr>
              <a:t>PHASE 1:</a:t>
            </a:r>
          </a:p>
          <a:p>
            <a:pPr algn="ctr">
              <a:lnSpc>
                <a:spcPts val="2665"/>
              </a:lnSpc>
            </a:pPr>
            <a:r>
              <a:rPr lang="en-US" sz="1899">
                <a:solidFill>
                  <a:srgbClr val="C46A67"/>
                </a:solidFill>
                <a:latin typeface="Barlow Bold"/>
                <a:ea typeface="Barlow Bold"/>
                <a:cs typeface="Barlow Bold"/>
                <a:sym typeface="Barlow Bold"/>
              </a:rPr>
              <a:t>PRE-CONSTRUCTION</a:t>
            </a:r>
          </a:p>
          <a:p>
            <a:pPr algn="ctr">
              <a:lnSpc>
                <a:spcPts val="2889"/>
              </a:lnSpc>
            </a:pPr>
            <a:r>
              <a:rPr lang="en-US" sz="2059" spc="30">
                <a:solidFill>
                  <a:srgbClr val="E0E1E1"/>
                </a:solidFill>
                <a:latin typeface="Roboto"/>
                <a:ea typeface="Roboto"/>
                <a:cs typeface="Roboto"/>
                <a:sym typeface="Roboto"/>
              </a:rPr>
              <a:t>Rapid topographic surveys for</a:t>
            </a:r>
          </a:p>
          <a:p>
            <a:pPr algn="ctr">
              <a:lnSpc>
                <a:spcPts val="2889"/>
              </a:lnSpc>
            </a:pPr>
            <a:r>
              <a:rPr lang="en-US" sz="2059" spc="30">
                <a:solidFill>
                  <a:srgbClr val="E0E1E1"/>
                </a:solidFill>
                <a:latin typeface="Roboto"/>
                <a:ea typeface="Roboto"/>
                <a:cs typeface="Roboto"/>
                <a:sym typeface="Roboto"/>
              </a:rPr>
              <a:t>site planning and drainage</a:t>
            </a:r>
          </a:p>
          <a:p>
            <a:pPr algn="ctr">
              <a:lnSpc>
                <a:spcPts val="2900"/>
              </a:lnSpc>
            </a:pPr>
            <a:r>
              <a:rPr lang="en-US" sz="2067" spc="24">
                <a:solidFill>
                  <a:srgbClr val="E0E1E1"/>
                </a:solidFill>
                <a:latin typeface="Roboto"/>
                <a:ea typeface="Roboto"/>
                <a:cs typeface="Roboto"/>
                <a:sym typeface="Roboto"/>
              </a:rPr>
              <a:t>modeling.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3606" y="5929037"/>
            <a:ext cx="4067175" cy="2684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55"/>
              </a:lnSpc>
            </a:pPr>
            <a:r>
              <a:rPr lang="en-US" sz="1800">
                <a:solidFill>
                  <a:srgbClr val="C46A67"/>
                </a:solidFill>
                <a:latin typeface="Barlow Bold"/>
                <a:ea typeface="Barlow Bold"/>
                <a:cs typeface="Barlow Bold"/>
                <a:sym typeface="Barlow Bold"/>
              </a:rPr>
              <a:t>PHASE 2: EARTHWORKS</a:t>
            </a:r>
          </a:p>
          <a:p>
            <a:pPr algn="ctr">
              <a:lnSpc>
                <a:spcPts val="2318"/>
              </a:lnSpc>
            </a:pPr>
            <a:r>
              <a:rPr lang="en-US" sz="1700">
                <a:solidFill>
                  <a:srgbClr val="C46A67"/>
                </a:solidFill>
                <a:latin typeface="Barlow Bold"/>
                <a:ea typeface="Barlow Bold"/>
                <a:cs typeface="Barlow Bold"/>
                <a:sym typeface="Barlow Bold"/>
              </a:rPr>
              <a:t>&amp; STOCKPILES</a:t>
            </a:r>
          </a:p>
          <a:p>
            <a:pPr algn="ctr">
              <a:lnSpc>
                <a:spcPts val="2776"/>
              </a:lnSpc>
            </a:pPr>
            <a:r>
              <a:rPr lang="en-US" sz="2035" spc="30">
                <a:solidFill>
                  <a:srgbClr val="E0E1E1"/>
                </a:solidFill>
                <a:latin typeface="Roboto"/>
                <a:ea typeface="Roboto"/>
                <a:cs typeface="Roboto"/>
                <a:sym typeface="Roboto"/>
              </a:rPr>
              <a:t>Highly accurate volumetric</a:t>
            </a:r>
          </a:p>
          <a:p>
            <a:pPr algn="ctr">
              <a:lnSpc>
                <a:spcPts val="2816"/>
              </a:lnSpc>
            </a:pPr>
            <a:r>
              <a:rPr lang="en-US" sz="2064" spc="30">
                <a:solidFill>
                  <a:srgbClr val="E0E1E1"/>
                </a:solidFill>
                <a:latin typeface="Roboto"/>
                <a:ea typeface="Roboto"/>
                <a:cs typeface="Roboto"/>
                <a:sym typeface="Roboto"/>
              </a:rPr>
              <a:t>measurements. Calculate exactly</a:t>
            </a:r>
          </a:p>
          <a:p>
            <a:pPr algn="ctr">
              <a:lnSpc>
                <a:spcPts val="2786"/>
              </a:lnSpc>
            </a:pPr>
            <a:r>
              <a:rPr lang="en-US" sz="2042" spc="42">
                <a:solidFill>
                  <a:srgbClr val="E0E1E1"/>
                </a:solidFill>
                <a:latin typeface="Roboto"/>
                <a:ea typeface="Roboto"/>
                <a:cs typeface="Roboto"/>
                <a:sym typeface="Roboto"/>
              </a:rPr>
              <a:t>how much dirt was moved or how</a:t>
            </a:r>
          </a:p>
          <a:p>
            <a:pPr algn="ctr">
              <a:lnSpc>
                <a:spcPts val="2668"/>
              </a:lnSpc>
            </a:pPr>
            <a:r>
              <a:rPr lang="en-US" sz="1956" spc="72">
                <a:solidFill>
                  <a:srgbClr val="E0E1E1"/>
                </a:solidFill>
                <a:latin typeface="Roboto"/>
                <a:ea typeface="Roboto"/>
                <a:cs typeface="Roboto"/>
                <a:sym typeface="Roboto"/>
              </a:rPr>
              <a:t>much gravel is in a stockpile with</a:t>
            </a:r>
          </a:p>
          <a:p>
            <a:pPr algn="ctr">
              <a:lnSpc>
                <a:spcPts val="2920"/>
              </a:lnSpc>
            </a:pPr>
            <a:r>
              <a:rPr lang="en-US" sz="2141" spc="-8">
                <a:solidFill>
                  <a:srgbClr val="E0E1E1"/>
                </a:solidFill>
                <a:latin typeface="Roboto"/>
                <a:ea typeface="Roboto"/>
                <a:cs typeface="Roboto"/>
                <a:sym typeface="Roboto"/>
              </a:rPr>
              <a:t>1-3% accuracy. Safer and faster</a:t>
            </a:r>
          </a:p>
          <a:p>
            <a:pPr algn="ctr">
              <a:lnSpc>
                <a:spcPts val="2768"/>
              </a:lnSpc>
            </a:pPr>
            <a:r>
              <a:rPr lang="en-US" sz="2029" spc="40">
                <a:solidFill>
                  <a:srgbClr val="E0E1E1"/>
                </a:solidFill>
                <a:latin typeface="Roboto"/>
                <a:ea typeface="Roboto"/>
                <a:cs typeface="Roboto"/>
                <a:sym typeface="Roboto"/>
              </a:rPr>
              <a:t>than ground crews.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163428" y="5940425"/>
            <a:ext cx="4095750" cy="267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23"/>
              </a:lnSpc>
            </a:pPr>
            <a:r>
              <a:rPr lang="en-US" sz="1700">
                <a:solidFill>
                  <a:srgbClr val="C46A67"/>
                </a:solidFill>
                <a:latin typeface="Barlow Bold"/>
                <a:ea typeface="Barlow Bold"/>
                <a:cs typeface="Barlow Bold"/>
                <a:sym typeface="Barlow Bold"/>
              </a:rPr>
              <a:t>PHASE 3: MONTHLY</a:t>
            </a:r>
          </a:p>
          <a:p>
            <a:pPr algn="ctr">
              <a:lnSpc>
                <a:spcPts val="2991"/>
              </a:lnSpc>
            </a:pPr>
            <a:r>
              <a:rPr lang="en-US" sz="2287" spc="150">
                <a:solidFill>
                  <a:srgbClr val="C46A67"/>
                </a:solidFill>
                <a:latin typeface="Roboto"/>
                <a:ea typeface="Roboto"/>
                <a:cs typeface="Roboto"/>
                <a:sym typeface="Roboto"/>
              </a:rPr>
              <a:t>PROGRESS TRACKING</a:t>
            </a:r>
          </a:p>
          <a:p>
            <a:pPr algn="ctr">
              <a:lnSpc>
                <a:spcPts val="2807"/>
              </a:lnSpc>
            </a:pPr>
            <a:r>
              <a:rPr lang="en-US" sz="2146" spc="-6">
                <a:solidFill>
                  <a:srgbClr val="E0E1E1"/>
                </a:solidFill>
                <a:latin typeface="Roboto"/>
                <a:ea typeface="Roboto"/>
                <a:cs typeface="Roboto"/>
                <a:sym typeface="Roboto"/>
              </a:rPr>
              <a:t>Bi-weekly or monthly flights</a:t>
            </a:r>
          </a:p>
          <a:p>
            <a:pPr algn="ctr">
              <a:lnSpc>
                <a:spcPts val="2554"/>
              </a:lnSpc>
            </a:pPr>
            <a:r>
              <a:rPr lang="en-US" sz="1953" spc="80">
                <a:solidFill>
                  <a:srgbClr val="E0E1E1"/>
                </a:solidFill>
                <a:latin typeface="Roboto"/>
                <a:ea typeface="Roboto"/>
                <a:cs typeface="Roboto"/>
                <a:sym typeface="Roboto"/>
              </a:rPr>
              <a:t>delivering complete orthomosaics</a:t>
            </a:r>
          </a:p>
          <a:p>
            <a:pPr algn="ctr">
              <a:lnSpc>
                <a:spcPts val="2784"/>
              </a:lnSpc>
            </a:pPr>
            <a:r>
              <a:rPr lang="en-US" sz="2128">
                <a:solidFill>
                  <a:srgbClr val="E0E1E1"/>
                </a:solidFill>
                <a:latin typeface="Roboto"/>
                <a:ea typeface="Roboto"/>
                <a:cs typeface="Roboto"/>
                <a:sym typeface="Roboto"/>
              </a:rPr>
              <a:t>and 3D fly-throughs. Project</a:t>
            </a:r>
          </a:p>
          <a:p>
            <a:pPr algn="ctr">
              <a:lnSpc>
                <a:spcPts val="2742"/>
              </a:lnSpc>
            </a:pPr>
            <a:r>
              <a:rPr lang="en-US" sz="2096" spc="10">
                <a:solidFill>
                  <a:srgbClr val="E0E1E1"/>
                </a:solidFill>
                <a:latin typeface="Roboto"/>
                <a:ea typeface="Roboto"/>
                <a:cs typeface="Roboto"/>
                <a:sym typeface="Roboto"/>
              </a:rPr>
              <a:t>managers verify contractor pay</a:t>
            </a:r>
          </a:p>
          <a:p>
            <a:pPr algn="ctr">
              <a:lnSpc>
                <a:spcPts val="2504"/>
              </a:lnSpc>
            </a:pPr>
            <a:r>
              <a:rPr lang="en-US" sz="1914" spc="95">
                <a:solidFill>
                  <a:srgbClr val="E0E1E1"/>
                </a:solidFill>
                <a:latin typeface="Roboto"/>
                <a:ea typeface="Roboto"/>
                <a:cs typeface="Roboto"/>
                <a:sym typeface="Roboto"/>
              </a:rPr>
              <a:t>apps; developers use 3D models</a:t>
            </a:r>
          </a:p>
          <a:p>
            <a:pPr algn="ctr">
              <a:lnSpc>
                <a:spcPts val="2735"/>
              </a:lnSpc>
            </a:pPr>
            <a:r>
              <a:rPr lang="en-US" sz="2091" spc="20">
                <a:solidFill>
                  <a:srgbClr val="E0E1E1"/>
                </a:solidFill>
                <a:latin typeface="Roboto"/>
                <a:ea typeface="Roboto"/>
                <a:cs typeface="Roboto"/>
                <a:sym typeface="Roboto"/>
              </a:rPr>
              <a:t>to thrill buyers.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576434" y="749300"/>
            <a:ext cx="11325225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E3E3E3"/>
                </a:solidFill>
                <a:latin typeface="Barlow Bold"/>
                <a:ea typeface="Barlow Bold"/>
                <a:cs typeface="Barlow Bold"/>
                <a:sym typeface="Barlow Bold"/>
              </a:rPr>
              <a:t>Industry Application: Real Estate &amp; Smart Cities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271917" y="2627938"/>
            <a:ext cx="4752975" cy="2232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8"/>
              </a:lnSpc>
            </a:pPr>
            <a:r>
              <a:rPr lang="en-US" sz="2657">
                <a:solidFill>
                  <a:srgbClr val="E3E3E3"/>
                </a:solidFill>
                <a:latin typeface="Barlow Bold"/>
                <a:ea typeface="Barlow Bold"/>
                <a:cs typeface="Barlow Bold"/>
                <a:sym typeface="Barlow Bold"/>
              </a:rPr>
              <a:t>Competitive Land</a:t>
            </a:r>
          </a:p>
          <a:p>
            <a:pPr algn="l">
              <a:lnSpc>
                <a:spcPts val="3508"/>
              </a:lnSpc>
            </a:pPr>
            <a:r>
              <a:rPr lang="en-US" sz="2657">
                <a:solidFill>
                  <a:srgbClr val="E3E3E3"/>
                </a:solidFill>
                <a:latin typeface="Barlow Bold"/>
                <a:ea typeface="Barlow Bold"/>
                <a:cs typeface="Barlow Bold"/>
                <a:sym typeface="Barlow Bold"/>
              </a:rPr>
              <a:t>Acquisition</a:t>
            </a:r>
          </a:p>
          <a:p>
            <a:pPr algn="l">
              <a:lnSpc>
                <a:spcPts val="2782"/>
              </a:lnSpc>
            </a:pPr>
            <a:r>
              <a:rPr lang="en-US" sz="2107" spc="101">
                <a:solidFill>
                  <a:srgbClr val="E3E3E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Swift site assessments during due</a:t>
            </a:r>
          </a:p>
          <a:p>
            <a:pPr algn="l">
              <a:lnSpc>
                <a:spcPts val="2695"/>
              </a:lnSpc>
            </a:pPr>
            <a:r>
              <a:rPr lang="en-US" sz="2042" spc="104">
                <a:solidFill>
                  <a:srgbClr val="E3E3E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diligence. Identify hidden terrain</a:t>
            </a:r>
          </a:p>
          <a:p>
            <a:pPr algn="l">
              <a:lnSpc>
                <a:spcPts val="2780"/>
              </a:lnSpc>
            </a:pPr>
            <a:r>
              <a:rPr lang="en-US" sz="2106" spc="82">
                <a:solidFill>
                  <a:srgbClr val="E3E3E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irregularities, drainage issues, or erosion</a:t>
            </a:r>
          </a:p>
          <a:p>
            <a:pPr algn="l">
              <a:lnSpc>
                <a:spcPts val="2507"/>
              </a:lnSpc>
            </a:pPr>
            <a:r>
              <a:rPr lang="en-US" sz="1899">
                <a:solidFill>
                  <a:srgbClr val="E3E3E3"/>
                </a:solidFill>
                <a:latin typeface="Barlow Bold"/>
                <a:ea typeface="Barlow Bold"/>
                <a:cs typeface="Barlow Bold"/>
                <a:sym typeface="Barlow Bold"/>
              </a:rPr>
              <a:t>zones before closing the deal.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387463" y="2576526"/>
            <a:ext cx="4219575" cy="2564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23"/>
              </a:lnSpc>
            </a:pPr>
            <a:r>
              <a:rPr lang="en-US" sz="2799">
                <a:solidFill>
                  <a:srgbClr val="E3E3E3"/>
                </a:solidFill>
                <a:latin typeface="Barlow Bold"/>
                <a:ea typeface="Barlow Bold"/>
                <a:cs typeface="Barlow Bold"/>
                <a:sym typeface="Barlow Bold"/>
              </a:rPr>
              <a:t>Rapid Turnaround</a:t>
            </a:r>
          </a:p>
          <a:p>
            <a:pPr algn="l">
              <a:lnSpc>
                <a:spcPts val="3623"/>
              </a:lnSpc>
            </a:pPr>
            <a:r>
              <a:rPr lang="en-US" sz="2799">
                <a:solidFill>
                  <a:srgbClr val="E3E3E3"/>
                </a:solidFill>
                <a:latin typeface="Barlow Bold"/>
                <a:ea typeface="Barlow Bold"/>
                <a:cs typeface="Barlow Bold"/>
                <a:sym typeface="Barlow Bold"/>
              </a:rPr>
              <a:t>(The Frisco Example)</a:t>
            </a:r>
          </a:p>
          <a:p>
            <a:pPr algn="l">
              <a:lnSpc>
                <a:spcPts val="2888"/>
              </a:lnSpc>
            </a:pPr>
            <a:r>
              <a:rPr lang="en-US" sz="2232" spc="49">
                <a:solidFill>
                  <a:srgbClr val="E3E3E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 developer needed topo data on a</a:t>
            </a:r>
          </a:p>
          <a:p>
            <a:pPr algn="l">
              <a:lnSpc>
                <a:spcPts val="2199"/>
              </a:lnSpc>
            </a:pPr>
            <a:r>
              <a:rPr lang="en-US" sz="1700">
                <a:solidFill>
                  <a:srgbClr val="E3E3E3"/>
                </a:solidFill>
                <a:latin typeface="Barlow Bold"/>
                <a:ea typeface="Barlow Bold"/>
                <a:cs typeface="Barlow Bold"/>
                <a:sym typeface="Barlow Bold"/>
              </a:rPr>
              <a:t>200-acre wooded site. Traditional crews</a:t>
            </a:r>
          </a:p>
          <a:p>
            <a:pPr algn="l">
              <a:lnSpc>
                <a:spcPts val="3037"/>
              </a:lnSpc>
            </a:pPr>
            <a:r>
              <a:rPr lang="en-US" sz="2347">
                <a:solidFill>
                  <a:srgbClr val="E3E3E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quoted 3 weeks. CCD flew it in one</a:t>
            </a:r>
          </a:p>
          <a:p>
            <a:pPr algn="l">
              <a:lnSpc>
                <a:spcPts val="2920"/>
              </a:lnSpc>
            </a:pPr>
            <a:r>
              <a:rPr lang="en-US" sz="2256" spc="40">
                <a:solidFill>
                  <a:srgbClr val="E3E3E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morning and delivered survey-grade</a:t>
            </a:r>
          </a:p>
          <a:p>
            <a:pPr algn="l">
              <a:lnSpc>
                <a:spcPts val="2070"/>
              </a:lnSpc>
            </a:pPr>
            <a:r>
              <a:rPr lang="en-US" sz="1599">
                <a:solidFill>
                  <a:srgbClr val="E3E3E3"/>
                </a:solidFill>
                <a:latin typeface="Barlow Bold"/>
                <a:ea typeface="Barlow Bold"/>
                <a:cs typeface="Barlow Bold"/>
                <a:sym typeface="Barlow Bold"/>
              </a:rPr>
              <a:t>elevation data in 28 hours.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288073" y="6496120"/>
            <a:ext cx="4695825" cy="1787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45"/>
              </a:lnSpc>
            </a:pPr>
            <a:r>
              <a:rPr lang="en-US" sz="2700">
                <a:solidFill>
                  <a:srgbClr val="E3E3E3"/>
                </a:solidFill>
                <a:latin typeface="Barlow Bold"/>
                <a:ea typeface="Barlow Bold"/>
                <a:cs typeface="Barlow Bold"/>
                <a:sym typeface="Barlow Bold"/>
              </a:rPr>
              <a:t>Municipal Master Planning</a:t>
            </a:r>
          </a:p>
          <a:p>
            <a:pPr algn="l">
              <a:lnSpc>
                <a:spcPts val="2823"/>
              </a:lnSpc>
            </a:pPr>
            <a:r>
              <a:rPr lang="en-US" sz="2212" spc="50">
                <a:solidFill>
                  <a:srgbClr val="E3E3E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Providing cities and Economic</a:t>
            </a:r>
          </a:p>
          <a:p>
            <a:pPr algn="l">
              <a:lnSpc>
                <a:spcPts val="2814"/>
              </a:lnSpc>
            </a:pPr>
            <a:r>
              <a:rPr lang="en-US" sz="2205" spc="50">
                <a:solidFill>
                  <a:srgbClr val="E3E3E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Development Corporations with resilient</a:t>
            </a:r>
          </a:p>
          <a:p>
            <a:pPr algn="l">
              <a:lnSpc>
                <a:spcPts val="2737"/>
              </a:lnSpc>
            </a:pPr>
            <a:r>
              <a:rPr lang="en-US" sz="2145" spc="70">
                <a:solidFill>
                  <a:srgbClr val="E3E3E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data for zoning, flood modeling, and</a:t>
            </a:r>
          </a:p>
          <a:p>
            <a:pPr algn="l">
              <a:lnSpc>
                <a:spcPts val="2424"/>
              </a:lnSpc>
            </a:pPr>
            <a:r>
              <a:rPr lang="en-US" sz="1899">
                <a:solidFill>
                  <a:srgbClr val="E3E3E3"/>
                </a:solidFill>
                <a:latin typeface="Barlow Bold"/>
                <a:ea typeface="Barlow Bold"/>
                <a:cs typeface="Barlow Bold"/>
                <a:sym typeface="Barlow Bold"/>
              </a:rPr>
              <a:t>infrastructure asset inventory.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404522" y="6441871"/>
            <a:ext cx="4800600" cy="1489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8"/>
              </a:lnSpc>
            </a:pPr>
            <a:r>
              <a:rPr lang="en-US" sz="2600">
                <a:solidFill>
                  <a:srgbClr val="E3E3E3"/>
                </a:solidFill>
                <a:latin typeface="Barlow Bold"/>
                <a:ea typeface="Barlow Bold"/>
                <a:cs typeface="Barlow Bold"/>
                <a:sym typeface="Barlow Bold"/>
              </a:rPr>
              <a:t>BIM/CAD Integration</a:t>
            </a:r>
          </a:p>
          <a:p>
            <a:pPr algn="l">
              <a:lnSpc>
                <a:spcPts val="2768"/>
              </a:lnSpc>
            </a:pPr>
            <a:r>
              <a:rPr lang="en-US" sz="2000">
                <a:solidFill>
                  <a:srgbClr val="E3E3E3"/>
                </a:solidFill>
                <a:latin typeface="Barlow Bold"/>
                <a:ea typeface="Barlow Bold"/>
                <a:cs typeface="Barlow Bold"/>
                <a:sym typeface="Barlow Bold"/>
              </a:rPr>
              <a:t>High-density point clouds integrate</a:t>
            </a:r>
          </a:p>
          <a:p>
            <a:pPr algn="l">
              <a:lnSpc>
                <a:spcPts val="2997"/>
              </a:lnSpc>
            </a:pPr>
            <a:r>
              <a:rPr lang="en-US" sz="2165" spc="64">
                <a:solidFill>
                  <a:srgbClr val="E3E3E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seamlessly into existing civil engineering</a:t>
            </a:r>
          </a:p>
          <a:p>
            <a:pPr algn="l">
              <a:lnSpc>
                <a:spcPts val="2718"/>
              </a:lnSpc>
            </a:pPr>
            <a:r>
              <a:rPr lang="en-US" sz="1964" spc="49">
                <a:solidFill>
                  <a:srgbClr val="E3E3E3"/>
                </a:solidFill>
                <a:latin typeface="Roboto"/>
                <a:ea typeface="Roboto"/>
                <a:cs typeface="Roboto"/>
                <a:sym typeface="Roboto"/>
              </a:rPr>
              <a:t>software, reducing rework and manual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401427" y="8057140"/>
            <a:ext cx="781050" cy="324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2"/>
              </a:lnSpc>
            </a:pPr>
            <a:r>
              <a:rPr lang="en-US" sz="1865" spc="82">
                <a:solidFill>
                  <a:srgbClr val="E3E3E3"/>
                </a:solidFill>
                <a:latin typeface="Roboto"/>
                <a:ea typeface="Roboto"/>
                <a:cs typeface="Roboto"/>
                <a:sym typeface="Roboto"/>
              </a:rPr>
              <a:t>errors.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02239" y="753943"/>
            <a:ext cx="15478125" cy="1260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43"/>
              </a:lnSpc>
            </a:pPr>
            <a:r>
              <a:rPr lang="en-US" sz="4533" spc="136">
                <a:solidFill>
                  <a:srgbClr val="F1F1F0"/>
                </a:solidFill>
                <a:latin typeface="Roboto"/>
                <a:ea typeface="Roboto"/>
                <a:cs typeface="Roboto"/>
                <a:sym typeface="Roboto"/>
              </a:rPr>
              <a:t>The Deliverables: Zero Guesswork, Browser-Ready Data</a:t>
            </a:r>
          </a:p>
          <a:p>
            <a:pPr algn="l">
              <a:lnSpc>
                <a:spcPts val="4068"/>
              </a:lnSpc>
            </a:pPr>
            <a:r>
              <a:rPr lang="en-US" sz="3103" spc="105">
                <a:solidFill>
                  <a:srgbClr val="999A99"/>
                </a:solidFill>
                <a:latin typeface="Roboto"/>
                <a:ea typeface="Roboto"/>
                <a:cs typeface="Roboto"/>
                <a:sym typeface="Roboto"/>
              </a:rPr>
              <a:t>We don't just hand over a hard drive; we deliver shareable, browser-based insights.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01138" y="3043257"/>
            <a:ext cx="2952750" cy="16670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8"/>
              </a:lnSpc>
            </a:pPr>
            <a:r>
              <a:rPr lang="en-US" sz="1800">
                <a:solidFill>
                  <a:srgbClr val="C7726F"/>
                </a:solidFill>
                <a:latin typeface="Barlow Bold"/>
                <a:ea typeface="Barlow Bold"/>
                <a:cs typeface="Barlow Bold"/>
                <a:sym typeface="Barlow Bold"/>
              </a:rPr>
              <a:t>ORTHOMOSAICS</a:t>
            </a:r>
          </a:p>
          <a:p>
            <a:pPr algn="l">
              <a:lnSpc>
                <a:spcPts val="2713"/>
              </a:lnSpc>
            </a:pPr>
            <a:r>
              <a:rPr lang="en-US" sz="2061" spc="32">
                <a:solidFill>
                  <a:srgbClr val="DFDFDF"/>
                </a:solidFill>
                <a:latin typeface="Roboto"/>
                <a:ea typeface="Roboto"/>
                <a:cs typeface="Roboto"/>
                <a:sym typeface="Roboto"/>
              </a:rPr>
              <a:t>Geometrically corrected,</a:t>
            </a:r>
          </a:p>
          <a:p>
            <a:pPr algn="l">
              <a:lnSpc>
                <a:spcPts val="2713"/>
              </a:lnSpc>
            </a:pPr>
            <a:r>
              <a:rPr lang="en-US" sz="2061" spc="32">
                <a:solidFill>
                  <a:srgbClr val="DFDFDF"/>
                </a:solidFill>
                <a:latin typeface="Roboto"/>
                <a:ea typeface="Roboto"/>
                <a:cs typeface="Roboto"/>
                <a:sym typeface="Roboto"/>
              </a:rPr>
              <a:t>scaled maps. Measure</a:t>
            </a:r>
          </a:p>
          <a:p>
            <a:pPr algn="l">
              <a:lnSpc>
                <a:spcPts val="2713"/>
              </a:lnSpc>
            </a:pPr>
            <a:r>
              <a:rPr lang="en-US" sz="2061" spc="32">
                <a:solidFill>
                  <a:srgbClr val="DFDFDF"/>
                </a:solidFill>
                <a:latin typeface="Roboto"/>
                <a:ea typeface="Roboto"/>
                <a:cs typeface="Roboto"/>
                <a:sym typeface="Roboto"/>
              </a:rPr>
              <a:t>distances and areas</a:t>
            </a:r>
          </a:p>
          <a:p>
            <a:pPr algn="l">
              <a:lnSpc>
                <a:spcPts val="2713"/>
              </a:lnSpc>
            </a:pPr>
            <a:r>
              <a:rPr lang="en-US" sz="2061" spc="32">
                <a:solidFill>
                  <a:srgbClr val="DFDFDF"/>
                </a:solidFill>
                <a:latin typeface="Roboto"/>
                <a:ea typeface="Roboto"/>
                <a:cs typeface="Roboto"/>
                <a:sym typeface="Roboto"/>
              </a:rPr>
              <a:t>directly from the image.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86638" y="8010282"/>
            <a:ext cx="8115300" cy="1347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2"/>
              </a:lnSpc>
            </a:pPr>
            <a:r>
              <a:rPr lang="en-US" sz="1899">
                <a:solidFill>
                  <a:srgbClr val="C7726F"/>
                </a:solidFill>
                <a:latin typeface="Barlow Bold"/>
                <a:ea typeface="Barlow Bold"/>
                <a:cs typeface="Barlow Bold"/>
                <a:sym typeface="Barlow Bold"/>
              </a:rPr>
              <a:t>CONTOUR MAPS &amp; VOLUMES</a:t>
            </a:r>
          </a:p>
          <a:p>
            <a:pPr algn="ctr">
              <a:lnSpc>
                <a:spcPts val="2721"/>
              </a:lnSpc>
            </a:pPr>
            <a:r>
              <a:rPr lang="en-US" sz="2041" spc="30">
                <a:solidFill>
                  <a:srgbClr val="DFDFDF"/>
                </a:solidFill>
                <a:latin typeface="Roboto"/>
                <a:ea typeface="Roboto"/>
                <a:cs typeface="Roboto"/>
                <a:sym typeface="Roboto"/>
              </a:rPr>
              <a:t>Direct-to-CAD engineering data. 1-foot to 0.5-foot contours delivered</a:t>
            </a:r>
          </a:p>
          <a:p>
            <a:pPr algn="ctr">
              <a:lnSpc>
                <a:spcPts val="2721"/>
              </a:lnSpc>
            </a:pPr>
            <a:r>
              <a:rPr lang="en-US" sz="2041" spc="30">
                <a:solidFill>
                  <a:srgbClr val="DFDFDF"/>
                </a:solidFill>
                <a:latin typeface="Roboto"/>
                <a:ea typeface="Roboto"/>
                <a:cs typeface="Roboto"/>
                <a:sym typeface="Roboto"/>
              </a:rPr>
              <a:t>in standard DXF or Shapefile formats, ready for immediate drainage</a:t>
            </a:r>
          </a:p>
          <a:p>
            <a:pPr algn="ctr">
              <a:lnSpc>
                <a:spcPts val="2721"/>
              </a:lnSpc>
            </a:pPr>
            <a:r>
              <a:rPr lang="en-US" sz="2041" spc="30">
                <a:solidFill>
                  <a:srgbClr val="DFDFDF"/>
                </a:solidFill>
                <a:latin typeface="Roboto"/>
                <a:ea typeface="Roboto"/>
                <a:cs typeface="Roboto"/>
                <a:sym typeface="Roboto"/>
              </a:rPr>
              <a:t>and grading design.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512802" y="2984500"/>
            <a:ext cx="3333750" cy="2647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2"/>
              </a:lnSpc>
            </a:pPr>
            <a:r>
              <a:rPr lang="en-US" sz="1899">
                <a:solidFill>
                  <a:srgbClr val="C7726F"/>
                </a:solidFill>
                <a:latin typeface="Barlow Bold"/>
                <a:ea typeface="Barlow Bold"/>
                <a:cs typeface="Barlow Bold"/>
                <a:sym typeface="Barlow Bold"/>
              </a:rPr>
              <a:t>3D MESH MODELS</a:t>
            </a:r>
          </a:p>
          <a:p>
            <a:pPr algn="l">
              <a:lnSpc>
                <a:spcPts val="2572"/>
              </a:lnSpc>
            </a:pPr>
            <a:r>
              <a:rPr lang="en-US" sz="1899">
                <a:solidFill>
                  <a:srgbClr val="C7726F"/>
                </a:solidFill>
                <a:latin typeface="Barlow Bold"/>
                <a:ea typeface="Barlow Bold"/>
                <a:cs typeface="Barlow Bold"/>
                <a:sym typeface="Barlow Bold"/>
              </a:rPr>
              <a:t>&amp; POINT CLOUDS</a:t>
            </a:r>
          </a:p>
          <a:p>
            <a:pPr algn="l">
              <a:lnSpc>
                <a:spcPts val="2699"/>
              </a:lnSpc>
            </a:pPr>
            <a:r>
              <a:rPr lang="en-US" sz="1994" spc="65">
                <a:solidFill>
                  <a:srgbClr val="DFDFDF"/>
                </a:solidFill>
                <a:latin typeface="Roboto"/>
                <a:ea typeface="Roboto"/>
                <a:cs typeface="Roboto"/>
                <a:sym typeface="Roboto"/>
              </a:rPr>
              <a:t>Photorealistic digital</a:t>
            </a:r>
          </a:p>
          <a:p>
            <a:pPr algn="l">
              <a:lnSpc>
                <a:spcPts val="2699"/>
              </a:lnSpc>
            </a:pPr>
            <a:r>
              <a:rPr lang="en-US" sz="1994" spc="65">
                <a:solidFill>
                  <a:srgbClr val="DFDFDF"/>
                </a:solidFill>
                <a:latin typeface="Roboto"/>
                <a:ea typeface="Roboto"/>
                <a:cs typeface="Roboto"/>
                <a:sym typeface="Roboto"/>
              </a:rPr>
              <a:t>replicas and dense</a:t>
            </a:r>
          </a:p>
          <a:p>
            <a:pPr algn="l">
              <a:lnSpc>
                <a:spcPts val="2699"/>
              </a:lnSpc>
            </a:pPr>
            <a:r>
              <a:rPr lang="en-US" sz="1994" spc="65">
                <a:solidFill>
                  <a:srgbClr val="DFDFDF"/>
                </a:solidFill>
                <a:latin typeface="Roboto"/>
                <a:ea typeface="Roboto"/>
                <a:cs typeface="Roboto"/>
                <a:sym typeface="Roboto"/>
              </a:rPr>
              <a:t>coordinate grids. Shareable</a:t>
            </a:r>
          </a:p>
          <a:p>
            <a:pPr algn="l">
              <a:lnSpc>
                <a:spcPts val="2699"/>
              </a:lnSpc>
            </a:pPr>
            <a:r>
              <a:rPr lang="en-US" sz="1994" spc="65">
                <a:solidFill>
                  <a:srgbClr val="DFDFDF"/>
                </a:solidFill>
                <a:latin typeface="Roboto"/>
                <a:ea typeface="Roboto"/>
                <a:cs typeface="Roboto"/>
                <a:sym typeface="Roboto"/>
              </a:rPr>
              <a:t>via a simple web link-no</a:t>
            </a:r>
          </a:p>
          <a:p>
            <a:pPr algn="l">
              <a:lnSpc>
                <a:spcPts val="2699"/>
              </a:lnSpc>
            </a:pPr>
            <a:r>
              <a:rPr lang="en-US" sz="1994" spc="65">
                <a:solidFill>
                  <a:srgbClr val="DFDFDF"/>
                </a:solidFill>
                <a:latin typeface="Roboto"/>
                <a:ea typeface="Roboto"/>
                <a:cs typeface="Roboto"/>
                <a:sym typeface="Roboto"/>
              </a:rPr>
              <a:t>specialized software</a:t>
            </a:r>
          </a:p>
          <a:p>
            <a:pPr algn="l">
              <a:lnSpc>
                <a:spcPts val="2699"/>
              </a:lnSpc>
            </a:pPr>
            <a:r>
              <a:rPr lang="en-US" sz="1994" spc="65">
                <a:solidFill>
                  <a:srgbClr val="DFDFDF"/>
                </a:solidFill>
                <a:latin typeface="Roboto"/>
                <a:ea typeface="Roboto"/>
                <a:cs typeface="Roboto"/>
                <a:sym typeface="Roboto"/>
              </a:rPr>
              <a:t>installation required.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06464" y="776133"/>
            <a:ext cx="12449175" cy="7543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98"/>
              </a:lnSpc>
            </a:pPr>
            <a:r>
              <a:rPr lang="en-US" sz="4427" spc="163">
                <a:solidFill>
                  <a:srgbClr val="E4E5E4"/>
                </a:solidFill>
                <a:latin typeface="Roboto"/>
                <a:ea typeface="Roboto"/>
                <a:cs typeface="Roboto"/>
                <a:sym typeface="Roboto"/>
              </a:rPr>
              <a:t>Our Process: Fast, Compliant, and Frictionless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479801" y="3198909"/>
            <a:ext cx="533400" cy="1209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72"/>
              </a:lnSpc>
            </a:pPr>
            <a:r>
              <a:rPr lang="en-US" sz="7123" dirty="0">
                <a:solidFill>
                  <a:srgbClr val="2C1617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482620" y="5141450"/>
            <a:ext cx="2476500" cy="897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14"/>
              </a:lnSpc>
            </a:pPr>
            <a:r>
              <a:rPr lang="en-US" sz="3233" spc="38">
                <a:solidFill>
                  <a:srgbClr val="E4E5E4"/>
                </a:solidFill>
                <a:latin typeface="Roboto"/>
                <a:ea typeface="Roboto"/>
                <a:cs typeface="Roboto"/>
                <a:sym typeface="Roboto"/>
              </a:rPr>
              <a:t>Consult, Plan</a:t>
            </a:r>
          </a:p>
          <a:p>
            <a:pPr algn="ctr">
              <a:lnSpc>
                <a:spcPts val="3414"/>
              </a:lnSpc>
            </a:pPr>
            <a:r>
              <a:rPr lang="en-US" sz="3233" spc="38">
                <a:solidFill>
                  <a:srgbClr val="E4E5E4"/>
                </a:solidFill>
                <a:latin typeface="Roboto"/>
                <a:ea typeface="Roboto"/>
                <a:cs typeface="Roboto"/>
                <a:sym typeface="Roboto"/>
              </a:rPr>
              <a:t>&amp; Authorize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3076" y="6831436"/>
            <a:ext cx="4295775" cy="1955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3"/>
              </a:lnSpc>
            </a:pPr>
            <a:r>
              <a:rPr lang="en-US" sz="2268" spc="56">
                <a:solidFill>
                  <a:srgbClr val="E4E5E4"/>
                </a:solidFill>
                <a:latin typeface="Roboto"/>
                <a:ea typeface="Roboto"/>
                <a:cs typeface="Roboto"/>
                <a:sym typeface="Roboto"/>
              </a:rPr>
              <a:t>We assess your project needs,</a:t>
            </a:r>
          </a:p>
          <a:p>
            <a:pPr algn="ctr">
              <a:lnSpc>
                <a:spcPts val="2553"/>
              </a:lnSpc>
            </a:pPr>
            <a:r>
              <a:rPr lang="en-US" sz="2268" spc="56">
                <a:solidFill>
                  <a:srgbClr val="E4E5E4"/>
                </a:solidFill>
                <a:latin typeface="Roboto"/>
                <a:ea typeface="Roboto"/>
                <a:cs typeface="Roboto"/>
                <a:sym typeface="Roboto"/>
              </a:rPr>
              <a:t>calculate flight lines for optimal</a:t>
            </a:r>
          </a:p>
          <a:p>
            <a:pPr algn="ctr">
              <a:lnSpc>
                <a:spcPts val="2553"/>
              </a:lnSpc>
            </a:pPr>
            <a:r>
              <a:rPr lang="en-US" sz="2268" spc="56">
                <a:solidFill>
                  <a:srgbClr val="E4E5E4"/>
                </a:solidFill>
                <a:latin typeface="Roboto"/>
                <a:ea typeface="Roboto"/>
                <a:cs typeface="Roboto"/>
                <a:sym typeface="Roboto"/>
              </a:rPr>
              <a:t>data density, and handle</a:t>
            </a:r>
          </a:p>
          <a:p>
            <a:pPr algn="ctr">
              <a:lnSpc>
                <a:spcPts val="2553"/>
              </a:lnSpc>
            </a:pPr>
            <a:r>
              <a:rPr lang="en-US" sz="2268" spc="56">
                <a:solidFill>
                  <a:srgbClr val="E4E5E4"/>
                </a:solidFill>
                <a:latin typeface="Roboto"/>
                <a:ea typeface="Roboto"/>
                <a:cs typeface="Roboto"/>
                <a:sym typeface="Roboto"/>
              </a:rPr>
              <a:t>100% of the FAA airspace</a:t>
            </a:r>
          </a:p>
          <a:p>
            <a:pPr algn="ctr">
              <a:lnSpc>
                <a:spcPts val="2553"/>
              </a:lnSpc>
            </a:pPr>
            <a:r>
              <a:rPr lang="en-US" sz="2268" spc="56">
                <a:solidFill>
                  <a:srgbClr val="E4E5E4"/>
                </a:solidFill>
                <a:latin typeface="Roboto"/>
                <a:ea typeface="Roboto"/>
                <a:cs typeface="Roboto"/>
                <a:sym typeface="Roboto"/>
              </a:rPr>
              <a:t>authorizations (critical for</a:t>
            </a:r>
          </a:p>
          <a:p>
            <a:pPr algn="ctr">
              <a:lnSpc>
                <a:spcPts val="2614"/>
              </a:lnSpc>
            </a:pPr>
            <a:r>
              <a:rPr lang="en-US" sz="2321" spc="27">
                <a:solidFill>
                  <a:srgbClr val="E4E5E4"/>
                </a:solidFill>
                <a:latin typeface="Roboto"/>
                <a:ea typeface="Roboto"/>
                <a:cs typeface="Roboto"/>
                <a:sym typeface="Roboto"/>
              </a:rPr>
              <a:t>DFW and Love Field zones).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07402" y="3207287"/>
            <a:ext cx="609600" cy="115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78"/>
              </a:lnSpc>
            </a:pPr>
            <a:r>
              <a:rPr lang="en-US" sz="6841" dirty="0">
                <a:solidFill>
                  <a:srgbClr val="2C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msterdam Two"/>
              </a:rPr>
              <a:t>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83940" y="5124114"/>
            <a:ext cx="2895600" cy="902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1"/>
              </a:lnSpc>
            </a:pPr>
            <a:r>
              <a:rPr lang="en-US" sz="3154" spc="94">
                <a:solidFill>
                  <a:srgbClr val="E4E5E4"/>
                </a:solidFill>
                <a:latin typeface="Roboto"/>
                <a:ea typeface="Roboto"/>
                <a:cs typeface="Roboto"/>
                <a:sym typeface="Roboto"/>
              </a:rPr>
              <a:t>Ground Control</a:t>
            </a:r>
          </a:p>
          <a:p>
            <a:pPr algn="ctr">
              <a:lnSpc>
                <a:spcPts val="3501"/>
              </a:lnSpc>
            </a:pPr>
            <a:r>
              <a:rPr lang="en-US" sz="3154" spc="94">
                <a:solidFill>
                  <a:srgbClr val="E4E5E4"/>
                </a:solidFill>
                <a:latin typeface="Roboto"/>
                <a:ea typeface="Roboto"/>
                <a:cs typeface="Roboto"/>
                <a:sym typeface="Roboto"/>
              </a:rPr>
              <a:t>&amp; Flight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5033" y="6796195"/>
            <a:ext cx="4105275" cy="1956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8"/>
              </a:lnSpc>
            </a:pPr>
            <a:r>
              <a:rPr lang="en-US" sz="2272" spc="52">
                <a:solidFill>
                  <a:srgbClr val="E4E5E4"/>
                </a:solidFill>
                <a:latin typeface="Roboto"/>
                <a:ea typeface="Roboto"/>
                <a:cs typeface="Roboto"/>
                <a:sym typeface="Roboto"/>
              </a:rPr>
              <a:t>We place surveyed ground</a:t>
            </a:r>
          </a:p>
          <a:p>
            <a:pPr algn="ctr">
              <a:lnSpc>
                <a:spcPts val="2618"/>
              </a:lnSpc>
            </a:pPr>
            <a:r>
              <a:rPr lang="en-US" sz="2272" spc="52">
                <a:solidFill>
                  <a:srgbClr val="E4E5E4"/>
                </a:solidFill>
                <a:latin typeface="Roboto"/>
                <a:ea typeface="Roboto"/>
                <a:cs typeface="Roboto"/>
                <a:sym typeface="Roboto"/>
              </a:rPr>
              <a:t>control points across your site</a:t>
            </a:r>
          </a:p>
          <a:p>
            <a:pPr algn="ctr">
              <a:lnSpc>
                <a:spcPts val="2618"/>
              </a:lnSpc>
            </a:pPr>
            <a:r>
              <a:rPr lang="en-US" sz="2272" spc="52">
                <a:solidFill>
                  <a:srgbClr val="E4E5E4"/>
                </a:solidFill>
                <a:latin typeface="Roboto"/>
                <a:ea typeface="Roboto"/>
                <a:cs typeface="Roboto"/>
                <a:sym typeface="Roboto"/>
              </a:rPr>
              <a:t>to tie aerial data to real-world</a:t>
            </a:r>
          </a:p>
          <a:p>
            <a:pPr algn="ctr">
              <a:lnSpc>
                <a:spcPts val="2618"/>
              </a:lnSpc>
            </a:pPr>
            <a:r>
              <a:rPr lang="en-US" sz="2272" spc="52">
                <a:solidFill>
                  <a:srgbClr val="E4E5E4"/>
                </a:solidFill>
                <a:latin typeface="Roboto"/>
                <a:ea typeface="Roboto"/>
                <a:cs typeface="Roboto"/>
                <a:sym typeface="Roboto"/>
              </a:rPr>
              <a:t>coordinates, ensuring true</a:t>
            </a:r>
          </a:p>
          <a:p>
            <a:pPr algn="ctr">
              <a:lnSpc>
                <a:spcPts val="2618"/>
              </a:lnSpc>
            </a:pPr>
            <a:r>
              <a:rPr lang="en-US" sz="2272" spc="52">
                <a:solidFill>
                  <a:srgbClr val="E4E5E4"/>
                </a:solidFill>
                <a:latin typeface="Roboto"/>
                <a:ea typeface="Roboto"/>
                <a:cs typeface="Roboto"/>
                <a:sym typeface="Roboto"/>
              </a:rPr>
              <a:t>engineering-grade accuracy.</a:t>
            </a:r>
          </a:p>
          <a:p>
            <a:pPr algn="ctr">
              <a:lnSpc>
                <a:spcPts val="2618"/>
              </a:lnSpc>
            </a:pPr>
            <a:r>
              <a:rPr lang="en-US" sz="2272" spc="52">
                <a:solidFill>
                  <a:srgbClr val="E4E5E4"/>
                </a:solidFill>
                <a:latin typeface="Roboto"/>
                <a:ea typeface="Roboto"/>
                <a:cs typeface="Roboto"/>
                <a:sym typeface="Roboto"/>
              </a:rPr>
              <a:t>We fly the mission safely.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360402" y="3114184"/>
            <a:ext cx="571500" cy="1310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20"/>
              </a:lnSpc>
            </a:pPr>
            <a:r>
              <a:rPr lang="en-US" sz="7657" dirty="0">
                <a:solidFill>
                  <a:srgbClr val="2C1617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841290" y="5160781"/>
            <a:ext cx="1685925" cy="870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6"/>
              </a:lnSpc>
            </a:pPr>
            <a:r>
              <a:rPr lang="en-US" sz="3177" spc="79">
                <a:solidFill>
                  <a:srgbClr val="E4E5E4"/>
                </a:solidFill>
                <a:latin typeface="Roboto"/>
                <a:ea typeface="Roboto"/>
                <a:cs typeface="Roboto"/>
                <a:sym typeface="Roboto"/>
              </a:rPr>
              <a:t>Process</a:t>
            </a:r>
          </a:p>
          <a:p>
            <a:pPr algn="ctr">
              <a:lnSpc>
                <a:spcPts val="3336"/>
              </a:lnSpc>
            </a:pPr>
            <a:r>
              <a:rPr lang="en-US" sz="3177" spc="79">
                <a:solidFill>
                  <a:srgbClr val="E4E5E4"/>
                </a:solidFill>
                <a:latin typeface="Roboto"/>
                <a:ea typeface="Roboto"/>
                <a:cs typeface="Roboto"/>
                <a:sym typeface="Roboto"/>
              </a:rPr>
              <a:t>&amp; Deliver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745915" y="6805642"/>
            <a:ext cx="3952875" cy="1928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8"/>
              </a:lnSpc>
            </a:pPr>
            <a:r>
              <a:rPr lang="en-US" sz="2224" spc="71">
                <a:solidFill>
                  <a:srgbClr val="E4E5E4"/>
                </a:solidFill>
                <a:latin typeface="Roboto"/>
                <a:ea typeface="Roboto"/>
                <a:cs typeface="Roboto"/>
                <a:sym typeface="Roboto"/>
              </a:rPr>
              <a:t>Data processing turnaround</a:t>
            </a:r>
          </a:p>
          <a:p>
            <a:pPr algn="ctr">
              <a:lnSpc>
                <a:spcPts val="2568"/>
              </a:lnSpc>
            </a:pPr>
            <a:r>
              <a:rPr lang="en-US" sz="2233" spc="67">
                <a:solidFill>
                  <a:srgbClr val="E4E5E4"/>
                </a:solidFill>
                <a:latin typeface="Roboto"/>
                <a:ea typeface="Roboto"/>
                <a:cs typeface="Roboto"/>
                <a:sym typeface="Roboto"/>
              </a:rPr>
              <a:t>is measured in hours or days,</a:t>
            </a:r>
          </a:p>
          <a:p>
            <a:pPr algn="ctr">
              <a:lnSpc>
                <a:spcPts val="2552"/>
              </a:lnSpc>
            </a:pPr>
            <a:r>
              <a:rPr lang="en-US" sz="2219" spc="84">
                <a:solidFill>
                  <a:srgbClr val="E4E5E4"/>
                </a:solidFill>
                <a:latin typeface="Roboto"/>
                <a:ea typeface="Roboto"/>
                <a:cs typeface="Roboto"/>
                <a:sym typeface="Roboto"/>
              </a:rPr>
              <a:t>not weeks. Final assets are</a:t>
            </a:r>
          </a:p>
          <a:p>
            <a:pPr algn="ctr">
              <a:lnSpc>
                <a:spcPts val="2560"/>
              </a:lnSpc>
            </a:pPr>
            <a:r>
              <a:rPr lang="en-US" sz="2226" spc="66">
                <a:solidFill>
                  <a:srgbClr val="E4E5E4"/>
                </a:solidFill>
                <a:latin typeface="Roboto"/>
                <a:ea typeface="Roboto"/>
                <a:cs typeface="Roboto"/>
                <a:sym typeface="Roboto"/>
              </a:rPr>
              <a:t>delivered securely via cloud</a:t>
            </a:r>
          </a:p>
          <a:p>
            <a:pPr algn="ctr">
              <a:lnSpc>
                <a:spcPts val="2520"/>
              </a:lnSpc>
            </a:pPr>
            <a:r>
              <a:rPr lang="en-US" sz="2191" spc="94">
                <a:solidFill>
                  <a:srgbClr val="E4E5E4"/>
                </a:solidFill>
                <a:latin typeface="Roboto"/>
                <a:ea typeface="Roboto"/>
                <a:cs typeface="Roboto"/>
                <a:sym typeface="Roboto"/>
              </a:rPr>
              <a:t>platforms for immediate</a:t>
            </a:r>
          </a:p>
          <a:p>
            <a:pPr algn="ctr">
              <a:lnSpc>
                <a:spcPts val="2473"/>
              </a:lnSpc>
            </a:pPr>
            <a:r>
              <a:rPr lang="en-US" sz="2151" spc="107">
                <a:solidFill>
                  <a:srgbClr val="E4E5E4"/>
                </a:solidFill>
                <a:latin typeface="Roboto"/>
                <a:ea typeface="Roboto"/>
                <a:cs typeface="Roboto"/>
                <a:sym typeface="Roboto"/>
              </a:rPr>
              <a:t>team collaboration.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84245" y="737919"/>
            <a:ext cx="14830425" cy="788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10"/>
              </a:lnSpc>
            </a:pPr>
            <a:r>
              <a:rPr lang="en-US" sz="4579" spc="201">
                <a:solidFill>
                  <a:srgbClr val="E7E7E6"/>
                </a:solidFill>
                <a:latin typeface="Roboto"/>
                <a:ea typeface="Roboto"/>
                <a:cs typeface="Roboto"/>
                <a:sym typeface="Roboto"/>
              </a:rPr>
              <a:t>Project Diagnostic: Which Technology Do You Need?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92189" y="2226148"/>
            <a:ext cx="6181725" cy="93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5"/>
              </a:lnSpc>
            </a:pPr>
            <a:r>
              <a:rPr lang="en-US" sz="3142" spc="91">
                <a:solidFill>
                  <a:srgbClr val="E7E7E6"/>
                </a:solidFill>
                <a:latin typeface="Roboto"/>
                <a:ea typeface="Roboto"/>
                <a:cs typeface="Roboto"/>
                <a:sym typeface="Roboto"/>
              </a:rPr>
              <a:t>SCENARIO: Raw land survey with</a:t>
            </a:r>
          </a:p>
          <a:p>
            <a:pPr algn="l">
              <a:lnSpc>
                <a:spcPts val="3645"/>
              </a:lnSpc>
            </a:pPr>
            <a:r>
              <a:rPr lang="en-US" sz="3142" spc="91">
                <a:solidFill>
                  <a:srgbClr val="E7E7E6"/>
                </a:solidFill>
                <a:latin typeface="Roboto"/>
                <a:ea typeface="Roboto"/>
                <a:cs typeface="Roboto"/>
                <a:sym typeface="Roboto"/>
              </a:rPr>
              <a:t>heavy trees or brush.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92912" y="3734402"/>
            <a:ext cx="6286500" cy="931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62"/>
              </a:lnSpc>
            </a:pPr>
            <a:r>
              <a:rPr lang="en-US" sz="3056" spc="143">
                <a:solidFill>
                  <a:srgbClr val="E7E7E6"/>
                </a:solidFill>
                <a:latin typeface="Roboto"/>
                <a:ea typeface="Roboto"/>
                <a:cs typeface="Roboto"/>
                <a:sym typeface="Roboto"/>
              </a:rPr>
              <a:t>SCENARIO: Large, open</a:t>
            </a:r>
          </a:p>
          <a:p>
            <a:pPr algn="l">
              <a:lnSpc>
                <a:spcPts val="3554"/>
              </a:lnSpc>
            </a:pPr>
            <a:r>
              <a:rPr lang="en-US" sz="2887" spc="210">
                <a:solidFill>
                  <a:srgbClr val="E7E7E6"/>
                </a:solidFill>
                <a:latin typeface="Roboto"/>
                <a:ea typeface="Roboto"/>
                <a:cs typeface="Roboto"/>
                <a:sym typeface="Roboto"/>
              </a:rPr>
              <a:t>construction site needing volume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69975" y="4670704"/>
            <a:ext cx="2419350" cy="514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3"/>
              </a:lnSpc>
            </a:pPr>
            <a:r>
              <a:rPr lang="en-US" sz="2995" spc="149">
                <a:solidFill>
                  <a:srgbClr val="E7E7E6"/>
                </a:solidFill>
                <a:latin typeface="Roboto"/>
                <a:ea typeface="Roboto"/>
                <a:cs typeface="Roboto"/>
                <a:sym typeface="Roboto"/>
              </a:rPr>
              <a:t>calculations.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1090" y="5532825"/>
            <a:ext cx="4591050" cy="142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29"/>
              </a:lnSpc>
            </a:pPr>
            <a:r>
              <a:rPr lang="en-US" sz="3149" spc="110">
                <a:solidFill>
                  <a:srgbClr val="E7E7E6"/>
                </a:solidFill>
                <a:latin typeface="Roboto"/>
                <a:ea typeface="Roboto"/>
                <a:cs typeface="Roboto"/>
                <a:sym typeface="Roboto"/>
              </a:rPr>
              <a:t>SCENARIO: Massive flat</a:t>
            </a:r>
          </a:p>
          <a:p>
            <a:pPr algn="l">
              <a:lnSpc>
                <a:spcPts val="3668"/>
              </a:lnSpc>
            </a:pPr>
            <a:r>
              <a:rPr lang="en-US" sz="3016" spc="165">
                <a:solidFill>
                  <a:srgbClr val="E7E7E6"/>
                </a:solidFill>
                <a:latin typeface="Roboto"/>
                <a:ea typeface="Roboto"/>
                <a:cs typeface="Roboto"/>
                <a:sym typeface="Roboto"/>
              </a:rPr>
              <a:t>commercial roof</a:t>
            </a:r>
          </a:p>
          <a:p>
            <a:pPr algn="l">
              <a:lnSpc>
                <a:spcPts val="3691"/>
              </a:lnSpc>
            </a:pPr>
            <a:r>
              <a:rPr lang="en-US" sz="3035" spc="100">
                <a:solidFill>
                  <a:srgbClr val="E7E7E6"/>
                </a:solidFill>
                <a:latin typeface="Roboto"/>
                <a:ea typeface="Roboto"/>
                <a:cs typeface="Roboto"/>
                <a:sym typeface="Roboto"/>
              </a:rPr>
              <a:t>post-hailstorm.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89336" y="7493467"/>
            <a:ext cx="6105525" cy="907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89"/>
              </a:lnSpc>
            </a:pPr>
            <a:r>
              <a:rPr lang="en-US" sz="3067" spc="119">
                <a:solidFill>
                  <a:srgbClr val="E7E7E6"/>
                </a:solidFill>
                <a:latin typeface="Roboto"/>
                <a:ea typeface="Roboto"/>
                <a:cs typeface="Roboto"/>
                <a:sym typeface="Roboto"/>
              </a:rPr>
              <a:t>SCENARIO: 500-acre agricultural</a:t>
            </a:r>
          </a:p>
          <a:p>
            <a:pPr algn="l">
              <a:lnSpc>
                <a:spcPts val="3589"/>
              </a:lnSpc>
            </a:pPr>
            <a:r>
              <a:rPr lang="en-US" sz="3067" spc="119">
                <a:solidFill>
                  <a:srgbClr val="E7E7E6"/>
                </a:solidFill>
                <a:latin typeface="Roboto"/>
                <a:ea typeface="Roboto"/>
                <a:cs typeface="Roboto"/>
                <a:sym typeface="Roboto"/>
              </a:rPr>
              <a:t>field with irregular yield.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647853" y="2058769"/>
            <a:ext cx="6467475" cy="2904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2600">
                <a:solidFill>
                  <a:srgbClr val="EA736E"/>
                </a:solidFill>
                <a:latin typeface="Barlow Bold"/>
                <a:ea typeface="Barlow Bold"/>
                <a:cs typeface="Barlow Bold"/>
                <a:sym typeface="Barlow Bold"/>
              </a:rPr>
              <a:t>SOLUTION: Drone LiDAR</a:t>
            </a:r>
          </a:p>
          <a:p>
            <a:pPr algn="l">
              <a:lnSpc>
                <a:spcPts val="3638"/>
              </a:lnSpc>
            </a:pPr>
            <a:r>
              <a:rPr lang="en-US" sz="2463" spc="130">
                <a:solidFill>
                  <a:srgbClr val="E7E7E6"/>
                </a:solidFill>
                <a:latin typeface="Roboto"/>
                <a:ea typeface="Roboto"/>
                <a:cs typeface="Roboto"/>
                <a:sym typeface="Roboto"/>
              </a:rPr>
              <a:t>(To penetrate the canopy for a true</a:t>
            </a:r>
          </a:p>
          <a:p>
            <a:pPr algn="l">
              <a:lnSpc>
                <a:spcPts val="3649"/>
              </a:lnSpc>
            </a:pPr>
            <a:r>
              <a:rPr lang="en-US" sz="2470" spc="116">
                <a:solidFill>
                  <a:srgbClr val="E7E7E6"/>
                </a:solidFill>
                <a:latin typeface="Roboto"/>
                <a:ea typeface="Roboto"/>
                <a:cs typeface="Roboto"/>
                <a:sym typeface="Roboto"/>
              </a:rPr>
              <a:t>bare-earth model).</a:t>
            </a:r>
          </a:p>
          <a:p>
            <a:pPr algn="l">
              <a:lnSpc>
                <a:spcPts val="5031"/>
              </a:lnSpc>
            </a:pPr>
            <a:r>
              <a:rPr lang="en-US" sz="3406" spc="78">
                <a:solidFill>
                  <a:srgbClr val="EA736E"/>
                </a:solidFill>
                <a:latin typeface="Roboto"/>
                <a:ea typeface="Roboto"/>
                <a:cs typeface="Roboto"/>
                <a:sym typeface="Roboto"/>
              </a:rPr>
              <a:t>SOLUTION: 3D Photogrammetry</a:t>
            </a:r>
          </a:p>
          <a:p>
            <a:pPr algn="l">
              <a:lnSpc>
                <a:spcPts val="3637"/>
              </a:lnSpc>
            </a:pPr>
            <a:r>
              <a:rPr lang="en-US" sz="2462" spc="120">
                <a:solidFill>
                  <a:srgbClr val="E7E7E6"/>
                </a:solidFill>
                <a:latin typeface="Roboto"/>
                <a:ea typeface="Roboto"/>
                <a:cs typeface="Roboto"/>
                <a:sym typeface="Roboto"/>
              </a:rPr>
              <a:t>(Highly cost-effective with stunning visual</a:t>
            </a:r>
          </a:p>
          <a:p>
            <a:pPr algn="l">
              <a:lnSpc>
                <a:spcPts val="3380"/>
              </a:lnSpc>
            </a:pPr>
            <a:r>
              <a:rPr lang="en-US" sz="2288" spc="235">
                <a:solidFill>
                  <a:srgbClr val="E7E7E6"/>
                </a:solidFill>
                <a:latin typeface="Roboto"/>
                <a:ea typeface="Roboto"/>
                <a:cs typeface="Roboto"/>
                <a:sym typeface="Roboto"/>
              </a:rPr>
              <a:t>documentation).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664670" y="5526078"/>
            <a:ext cx="5762625" cy="1314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34"/>
              </a:lnSpc>
            </a:pPr>
            <a:r>
              <a:rPr lang="en-US" sz="3375" spc="84">
                <a:solidFill>
                  <a:srgbClr val="EA736E"/>
                </a:solidFill>
                <a:latin typeface="Roboto"/>
                <a:ea typeface="Roboto"/>
                <a:cs typeface="Roboto"/>
                <a:sym typeface="Roboto"/>
              </a:rPr>
              <a:t>SOLUTION: Thermal Imaging</a:t>
            </a:r>
          </a:p>
          <a:p>
            <a:pPr algn="l">
              <a:lnSpc>
                <a:spcPts val="3075"/>
              </a:lnSpc>
            </a:pPr>
            <a:r>
              <a:rPr lang="en-US" sz="2510" spc="92">
                <a:solidFill>
                  <a:srgbClr val="E7E7E6"/>
                </a:solidFill>
                <a:latin typeface="Roboto"/>
                <a:ea typeface="Roboto"/>
                <a:cs typeface="Roboto"/>
                <a:sym typeface="Roboto"/>
              </a:rPr>
              <a:t>(To instantly detect hidden water</a:t>
            </a:r>
          </a:p>
          <a:p>
            <a:pPr algn="l">
              <a:lnSpc>
                <a:spcPts val="3075"/>
              </a:lnSpc>
            </a:pPr>
            <a:r>
              <a:rPr lang="en-US" sz="2510" spc="92">
                <a:solidFill>
                  <a:srgbClr val="E7E7E6"/>
                </a:solidFill>
                <a:latin typeface="Roboto"/>
                <a:ea typeface="Roboto"/>
                <a:cs typeface="Roboto"/>
                <a:sym typeface="Roboto"/>
              </a:rPr>
              <a:t>pooling).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648202" y="7404251"/>
            <a:ext cx="6562725" cy="1270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72"/>
              </a:lnSpc>
            </a:pPr>
            <a:r>
              <a:rPr lang="en-US" sz="3362" spc="90">
                <a:solidFill>
                  <a:srgbClr val="EA736E"/>
                </a:solidFill>
                <a:latin typeface="Roboto"/>
                <a:ea typeface="Roboto"/>
                <a:cs typeface="Roboto"/>
                <a:sym typeface="Roboto"/>
              </a:rPr>
              <a:t>SOLUTION: Multispectral</a:t>
            </a:r>
          </a:p>
          <a:p>
            <a:pPr algn="l">
              <a:lnSpc>
                <a:spcPts val="2975"/>
              </a:lnSpc>
            </a:pPr>
            <a:r>
              <a:rPr lang="en-US" sz="2397" spc="148">
                <a:solidFill>
                  <a:srgbClr val="E7E7E6"/>
                </a:solidFill>
                <a:latin typeface="Roboto"/>
                <a:ea typeface="Roboto"/>
                <a:cs typeface="Roboto"/>
                <a:sym typeface="Roboto"/>
              </a:rPr>
              <a:t>(To create an NDVI health map for variable</a:t>
            </a:r>
          </a:p>
          <a:p>
            <a:pPr algn="l">
              <a:lnSpc>
                <a:spcPts val="2975"/>
              </a:lnSpc>
            </a:pPr>
            <a:r>
              <a:rPr lang="en-US" sz="2397" spc="148">
                <a:solidFill>
                  <a:srgbClr val="E7E7E6"/>
                </a:solidFill>
                <a:latin typeface="Roboto"/>
                <a:ea typeface="Roboto"/>
                <a:cs typeface="Roboto"/>
                <a:sym typeface="Roboto"/>
              </a:rPr>
              <a:t>rate application).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360778" y="9468112"/>
            <a:ext cx="971550" cy="182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64"/>
              </a:lnSpc>
            </a:pPr>
            <a:r>
              <a:rPr lang="en-US" sz="1045">
                <a:solidFill>
                  <a:srgbClr val="E7E7E6"/>
                </a:solidFill>
                <a:latin typeface="Lovelo Line"/>
                <a:ea typeface="Lovelo Line"/>
                <a:cs typeface="Lovelo Line"/>
                <a:sym typeface="Lovelo Line"/>
              </a:rPr>
              <a:t>NotebookLM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7620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33500" y="1463895"/>
            <a:ext cx="8915400" cy="1981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97"/>
              </a:lnSpc>
            </a:pPr>
            <a:r>
              <a:rPr lang="en-US" sz="4196" spc="209">
                <a:solidFill>
                  <a:srgbClr val="F5F5F5"/>
                </a:solidFill>
                <a:latin typeface="Roboto"/>
                <a:ea typeface="Roboto"/>
                <a:cs typeface="Roboto"/>
                <a:sym typeface="Roboto"/>
              </a:rPr>
              <a:t>ELEVATE YOUR NEXT PROJECT</a:t>
            </a:r>
          </a:p>
          <a:p>
            <a:pPr algn="l">
              <a:lnSpc>
                <a:spcPts val="3415"/>
              </a:lnSpc>
            </a:pPr>
            <a:r>
              <a:rPr lang="en-US" sz="2607" spc="86">
                <a:solidFill>
                  <a:srgbClr val="9C9FA0"/>
                </a:solidFill>
                <a:latin typeface="Roboto"/>
                <a:ea typeface="Roboto"/>
                <a:cs typeface="Roboto"/>
                <a:sym typeface="Roboto"/>
              </a:rPr>
              <a:t>Connect with our team to schedule a custom aerial</a:t>
            </a:r>
          </a:p>
          <a:p>
            <a:pPr algn="l">
              <a:lnSpc>
                <a:spcPts val="3415"/>
              </a:lnSpc>
            </a:pPr>
            <a:r>
              <a:rPr lang="en-US" sz="2607" spc="86">
                <a:solidFill>
                  <a:srgbClr val="9C9FA0"/>
                </a:solidFill>
                <a:latin typeface="Roboto"/>
                <a:ea typeface="Roboto"/>
                <a:cs typeface="Roboto"/>
                <a:sym typeface="Roboto"/>
              </a:rPr>
              <a:t>imaging consultation. We don't push services you</a:t>
            </a:r>
          </a:p>
          <a:p>
            <a:pPr algn="l">
              <a:lnSpc>
                <a:spcPts val="3415"/>
              </a:lnSpc>
            </a:pPr>
            <a:r>
              <a:rPr lang="en-US" sz="2607" spc="86">
                <a:solidFill>
                  <a:srgbClr val="9C9FA0"/>
                </a:solidFill>
                <a:latin typeface="Roboto"/>
                <a:ea typeface="Roboto"/>
                <a:cs typeface="Roboto"/>
                <a:sym typeface="Roboto"/>
              </a:rPr>
              <a:t>don't need; we deliver precise data that drives decisions.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920107" y="3866906"/>
            <a:ext cx="5629275" cy="1579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81"/>
              </a:lnSpc>
            </a:pPr>
            <a:r>
              <a:rPr lang="en-US" sz="2564" spc="115">
                <a:solidFill>
                  <a:srgbClr val="DBDBDC"/>
                </a:solidFill>
                <a:latin typeface="Roboto"/>
                <a:ea typeface="Roboto"/>
                <a:cs typeface="Roboto"/>
                <a:sym typeface="Roboto"/>
              </a:rPr>
              <a:t>Phone: 972-314-9500</a:t>
            </a:r>
          </a:p>
          <a:p>
            <a:pPr algn="l">
              <a:lnSpc>
                <a:spcPts val="4181"/>
              </a:lnSpc>
            </a:pPr>
            <a:r>
              <a:rPr lang="en-US" sz="2564" spc="115">
                <a:solidFill>
                  <a:srgbClr val="DBDBDC"/>
                </a:solidFill>
                <a:latin typeface="Roboto"/>
                <a:ea typeface="Roboto"/>
                <a:cs typeface="Roboto"/>
                <a:sym typeface="Roboto"/>
              </a:rPr>
              <a:t>Email: info@collincountydrone.com</a:t>
            </a:r>
          </a:p>
          <a:p>
            <a:pPr algn="l">
              <a:lnSpc>
                <a:spcPts val="4440"/>
              </a:lnSpc>
            </a:pPr>
            <a:r>
              <a:rPr lang="en-US" sz="2722" spc="35">
                <a:solidFill>
                  <a:srgbClr val="DBDBDC"/>
                </a:solidFill>
                <a:latin typeface="Roboto"/>
                <a:ea typeface="Roboto"/>
                <a:cs typeface="Roboto"/>
                <a:sym typeface="Roboto"/>
              </a:rPr>
              <a:t>Web: collincountydrone.com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0A05322-541E-3B7C-48AA-8169EEDBB2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50" y="7620000"/>
            <a:ext cx="2057400" cy="191811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0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C575309-DCE1-4697-A4C7-5A9CD9287938}">
  <we:reference id="wa200010001" version="1.0.0.1" store="en-US" storeType="OMEX"/>
  <we:alternateReferences>
    <we:reference id="wa200010001" version="1.0.0.1" store="wa200010001" storeType="OMEX"/>
  </we:alternateReferences>
  <we:properties>
    <we:property name="claude.fileId" value="&quot;c74bbccf-ff8d-44e8-affb-a4bf18545af8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1228</Words>
  <Application>Microsoft Office PowerPoint</Application>
  <PresentationFormat>Custom</PresentationFormat>
  <Paragraphs>267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7" baseType="lpstr">
      <vt:lpstr>Barlow Condensed Bold</vt:lpstr>
      <vt:lpstr>Roboto</vt:lpstr>
      <vt:lpstr>Roboto Condensed</vt:lpstr>
      <vt:lpstr>Arial</vt:lpstr>
      <vt:lpstr>Barlow Bold</vt:lpstr>
      <vt:lpstr>Anton</vt:lpstr>
      <vt:lpstr>Lovelo Line</vt:lpstr>
      <vt:lpstr>Montserrat Semi-Bold</vt:lpstr>
      <vt:lpstr>Open Sauce SemiBold</vt:lpstr>
      <vt:lpstr>Now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Precision_Drone_Intelligence.pdf</dc:title>
  <dc:creator>GARY FORDE</dc:creator>
  <cp:lastModifiedBy>GARY FORDE</cp:lastModifiedBy>
  <cp:revision>3</cp:revision>
  <dcterms:created xsi:type="dcterms:W3CDTF">2006-08-16T00:00:00Z</dcterms:created>
  <dcterms:modified xsi:type="dcterms:W3CDTF">2026-04-17T15:35:38Z</dcterms:modified>
  <dc:identifier>DAHG8hmFfwg</dc:identifier>
</cp:coreProperties>
</file>